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Lazydog" charset="1" panose="00000000000000000000"/>
      <p:regular r:id="rId18"/>
    </p:embeddedFont>
    <p:embeddedFont>
      <p:font typeface="Klein" charset="1" panose="02000503060000020004"/>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2.png" Type="http://schemas.openxmlformats.org/officeDocument/2006/relationships/image"/><Relationship Id="rId8"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png" Type="http://schemas.openxmlformats.org/officeDocument/2006/relationships/image"/><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2.pn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2.pn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2.pn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2.pn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png" Type="http://schemas.openxmlformats.org/officeDocument/2006/relationships/image"/><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2.pn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3916658" y="112183"/>
            <a:ext cx="10454684" cy="10062633"/>
          </a:xfrm>
          <a:custGeom>
            <a:avLst/>
            <a:gdLst/>
            <a:ahLst/>
            <a:cxnLst/>
            <a:rect r="r" b="b" t="t" l="l"/>
            <a:pathLst>
              <a:path h="10062633" w="10454684">
                <a:moveTo>
                  <a:pt x="0" y="0"/>
                </a:moveTo>
                <a:lnTo>
                  <a:pt x="10454684" y="0"/>
                </a:lnTo>
                <a:lnTo>
                  <a:pt x="10454684" y="10062634"/>
                </a:lnTo>
                <a:lnTo>
                  <a:pt x="0" y="10062634"/>
                </a:lnTo>
                <a:lnTo>
                  <a:pt x="0" y="0"/>
                </a:lnTo>
                <a:close/>
              </a:path>
            </a:pathLst>
          </a:custGeom>
          <a:blipFill>
            <a:blip r:embed="rId3"/>
            <a:stretch>
              <a:fillRect l="0" t="0" r="0" b="0"/>
            </a:stretch>
          </a:blipFill>
        </p:spPr>
      </p:sp>
      <p:sp>
        <p:nvSpPr>
          <p:cNvPr name="Freeform 4" id="4"/>
          <p:cNvSpPr/>
          <p:nvPr/>
        </p:nvSpPr>
        <p:spPr>
          <a:xfrm flipH="false" flipV="false" rot="0">
            <a:off x="14027828" y="7346882"/>
            <a:ext cx="5863057" cy="4114800"/>
          </a:xfrm>
          <a:custGeom>
            <a:avLst/>
            <a:gdLst/>
            <a:ahLst/>
            <a:cxnLst/>
            <a:rect r="r" b="b" t="t" l="l"/>
            <a:pathLst>
              <a:path h="4114800" w="5863057">
                <a:moveTo>
                  <a:pt x="0" y="0"/>
                </a:moveTo>
                <a:lnTo>
                  <a:pt x="5863057" y="0"/>
                </a:lnTo>
                <a:lnTo>
                  <a:pt x="586305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1324530">
            <a:off x="-1050153" y="-907951"/>
            <a:ext cx="3532220" cy="5250597"/>
          </a:xfrm>
          <a:custGeom>
            <a:avLst/>
            <a:gdLst/>
            <a:ahLst/>
            <a:cxnLst/>
            <a:rect r="r" b="b" t="t" l="l"/>
            <a:pathLst>
              <a:path h="5250597" w="3532220">
                <a:moveTo>
                  <a:pt x="0" y="0"/>
                </a:moveTo>
                <a:lnTo>
                  <a:pt x="3532220" y="0"/>
                </a:lnTo>
                <a:lnTo>
                  <a:pt x="3532220" y="5250596"/>
                </a:lnTo>
                <a:lnTo>
                  <a:pt x="0" y="525059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98259" y="7770606"/>
            <a:ext cx="2453917" cy="4114800"/>
          </a:xfrm>
          <a:custGeom>
            <a:avLst/>
            <a:gdLst/>
            <a:ahLst/>
            <a:cxnLst/>
            <a:rect r="r" b="b" t="t" l="l"/>
            <a:pathLst>
              <a:path h="4114800" w="2453917">
                <a:moveTo>
                  <a:pt x="0" y="0"/>
                </a:moveTo>
                <a:lnTo>
                  <a:pt x="2453918" y="0"/>
                </a:lnTo>
                <a:lnTo>
                  <a:pt x="2453918"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509667" y="3641549"/>
            <a:ext cx="15268665" cy="3705332"/>
          </a:xfrm>
          <a:prstGeom prst="rect">
            <a:avLst/>
          </a:prstGeom>
        </p:spPr>
        <p:txBody>
          <a:bodyPr anchor="t" rtlCol="false" tIns="0" lIns="0" bIns="0" rIns="0">
            <a:spAutoFit/>
          </a:bodyPr>
          <a:lstStyle/>
          <a:p>
            <a:pPr algn="ctr">
              <a:lnSpc>
                <a:spcPts val="14890"/>
              </a:lnSpc>
            </a:pPr>
            <a:r>
              <a:rPr lang="en-US" sz="10635">
                <a:solidFill>
                  <a:srgbClr val="223022"/>
                </a:solidFill>
                <a:latin typeface="Lazydog"/>
                <a:ea typeface="Lazydog"/>
                <a:cs typeface="Lazydog"/>
                <a:sym typeface="Lazydog"/>
              </a:rPr>
              <a:t>Arquitectura vOn Neumann</a:t>
            </a:r>
          </a:p>
        </p:txBody>
      </p:sp>
      <p:sp>
        <p:nvSpPr>
          <p:cNvPr name="TextBox 8" id="8"/>
          <p:cNvSpPr txBox="true"/>
          <p:nvPr/>
        </p:nvSpPr>
        <p:spPr>
          <a:xfrm rot="0">
            <a:off x="3824292" y="8564294"/>
            <a:ext cx="10639416" cy="1584726"/>
          </a:xfrm>
          <a:prstGeom prst="rect">
            <a:avLst/>
          </a:prstGeom>
        </p:spPr>
        <p:txBody>
          <a:bodyPr anchor="t" rtlCol="false" tIns="0" lIns="0" bIns="0" rIns="0">
            <a:spAutoFit/>
          </a:bodyPr>
          <a:lstStyle/>
          <a:p>
            <a:pPr algn="ctr">
              <a:lnSpc>
                <a:spcPts val="6319"/>
              </a:lnSpc>
            </a:pPr>
            <a:r>
              <a:rPr lang="en-US" sz="4514">
                <a:solidFill>
                  <a:srgbClr val="223022"/>
                </a:solidFill>
                <a:latin typeface="Klein"/>
                <a:ea typeface="Klein"/>
                <a:cs typeface="Klein"/>
                <a:sym typeface="Klein"/>
              </a:rPr>
              <a:t>Arquitectura De Computadores Y Ensambladores 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9303486">
            <a:off x="3480939" y="829730"/>
            <a:ext cx="11326122" cy="10901393"/>
          </a:xfrm>
          <a:custGeom>
            <a:avLst/>
            <a:gdLst/>
            <a:ahLst/>
            <a:cxnLst/>
            <a:rect r="r" b="b" t="t" l="l"/>
            <a:pathLst>
              <a:path h="10901393" w="11326122">
                <a:moveTo>
                  <a:pt x="0" y="0"/>
                </a:moveTo>
                <a:lnTo>
                  <a:pt x="11326122" y="0"/>
                </a:lnTo>
                <a:lnTo>
                  <a:pt x="11326122" y="10901392"/>
                </a:lnTo>
                <a:lnTo>
                  <a:pt x="0" y="10901392"/>
                </a:lnTo>
                <a:lnTo>
                  <a:pt x="0" y="0"/>
                </a:lnTo>
                <a:close/>
              </a:path>
            </a:pathLst>
          </a:custGeom>
          <a:blipFill>
            <a:blip r:embed="rId3"/>
            <a:stretch>
              <a:fillRect l="0" t="0" r="0" b="0"/>
            </a:stretch>
          </a:blipFill>
        </p:spPr>
      </p:sp>
      <p:grpSp>
        <p:nvGrpSpPr>
          <p:cNvPr name="Group 4" id="4"/>
          <p:cNvGrpSpPr/>
          <p:nvPr/>
        </p:nvGrpSpPr>
        <p:grpSpPr>
          <a:xfrm rot="0">
            <a:off x="1990635" y="3702935"/>
            <a:ext cx="14306731" cy="5015783"/>
            <a:chOff x="0" y="0"/>
            <a:chExt cx="3768028" cy="1321029"/>
          </a:xfrm>
        </p:grpSpPr>
        <p:sp>
          <p:nvSpPr>
            <p:cNvPr name="Freeform 5" id="5"/>
            <p:cNvSpPr/>
            <p:nvPr/>
          </p:nvSpPr>
          <p:spPr>
            <a:xfrm flipH="false" flipV="false" rot="0">
              <a:off x="0" y="0"/>
              <a:ext cx="3768028" cy="1321029"/>
            </a:xfrm>
            <a:custGeom>
              <a:avLst/>
              <a:gdLst/>
              <a:ahLst/>
              <a:cxnLst/>
              <a:rect r="r" b="b" t="t" l="l"/>
              <a:pathLst>
                <a:path h="1321029" w="3768028">
                  <a:moveTo>
                    <a:pt x="0" y="0"/>
                  </a:moveTo>
                  <a:lnTo>
                    <a:pt x="3768028" y="0"/>
                  </a:lnTo>
                  <a:lnTo>
                    <a:pt x="3768028" y="1321029"/>
                  </a:lnTo>
                  <a:lnTo>
                    <a:pt x="0" y="1321029"/>
                  </a:lnTo>
                  <a:close/>
                </a:path>
              </a:pathLst>
            </a:custGeom>
            <a:solidFill>
              <a:srgbClr val="86B696"/>
            </a:solidFill>
          </p:spPr>
        </p:sp>
        <p:sp>
          <p:nvSpPr>
            <p:cNvPr name="TextBox 6" id="6"/>
            <p:cNvSpPr txBox="true"/>
            <p:nvPr/>
          </p:nvSpPr>
          <p:spPr>
            <a:xfrm>
              <a:off x="0" y="-38100"/>
              <a:ext cx="3768028" cy="1359129"/>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1509667" y="1736217"/>
            <a:ext cx="15268665" cy="1236345"/>
          </a:xfrm>
          <a:prstGeom prst="rect">
            <a:avLst/>
          </a:prstGeom>
        </p:spPr>
        <p:txBody>
          <a:bodyPr anchor="t" rtlCol="false" tIns="0" lIns="0" bIns="0" rIns="0">
            <a:spAutoFit/>
          </a:bodyPr>
          <a:lstStyle/>
          <a:p>
            <a:pPr algn="ctr">
              <a:lnSpc>
                <a:spcPts val="10080"/>
              </a:lnSpc>
            </a:pPr>
            <a:r>
              <a:rPr lang="en-US" sz="7200">
                <a:solidFill>
                  <a:srgbClr val="3D593D"/>
                </a:solidFill>
                <a:latin typeface="Lazydog"/>
                <a:ea typeface="Lazydog"/>
                <a:cs typeface="Lazydog"/>
                <a:sym typeface="Lazydog"/>
              </a:rPr>
              <a:t>evolucion</a:t>
            </a:r>
          </a:p>
        </p:txBody>
      </p:sp>
      <p:sp>
        <p:nvSpPr>
          <p:cNvPr name="TextBox 8" id="8"/>
          <p:cNvSpPr txBox="true"/>
          <p:nvPr/>
        </p:nvSpPr>
        <p:spPr>
          <a:xfrm rot="0">
            <a:off x="2165631" y="4936766"/>
            <a:ext cx="13956738" cy="2611121"/>
          </a:xfrm>
          <a:prstGeom prst="rect">
            <a:avLst/>
          </a:prstGeom>
        </p:spPr>
        <p:txBody>
          <a:bodyPr anchor="t" rtlCol="false" tIns="0" lIns="0" bIns="0" rIns="0">
            <a:spAutoFit/>
          </a:bodyPr>
          <a:lstStyle/>
          <a:p>
            <a:pPr algn="ctr">
              <a:lnSpc>
                <a:spcPts val="5179"/>
              </a:lnSpc>
            </a:pPr>
            <a:r>
              <a:rPr lang="en-US" sz="3699">
                <a:solidFill>
                  <a:srgbClr val="FFFFFF"/>
                </a:solidFill>
                <a:latin typeface="Klein"/>
                <a:ea typeface="Klein"/>
                <a:cs typeface="Klein"/>
                <a:sym typeface="Klein"/>
              </a:rPr>
              <a:t>La arquitectura de Von Neumann es la base de la mayoría de las computadoras actuales, aunque algunas de sus limitaciones han sido superadas en arquitecturas más modernas.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9303486">
            <a:off x="3480939" y="829730"/>
            <a:ext cx="11326122" cy="10901393"/>
          </a:xfrm>
          <a:custGeom>
            <a:avLst/>
            <a:gdLst/>
            <a:ahLst/>
            <a:cxnLst/>
            <a:rect r="r" b="b" t="t" l="l"/>
            <a:pathLst>
              <a:path h="10901393" w="11326122">
                <a:moveTo>
                  <a:pt x="0" y="0"/>
                </a:moveTo>
                <a:lnTo>
                  <a:pt x="11326122" y="0"/>
                </a:lnTo>
                <a:lnTo>
                  <a:pt x="11326122" y="10901392"/>
                </a:lnTo>
                <a:lnTo>
                  <a:pt x="0" y="10901392"/>
                </a:lnTo>
                <a:lnTo>
                  <a:pt x="0" y="0"/>
                </a:lnTo>
                <a:close/>
              </a:path>
            </a:pathLst>
          </a:custGeom>
          <a:blipFill>
            <a:blip r:embed="rId3"/>
            <a:stretch>
              <a:fillRect l="0" t="0" r="0" b="0"/>
            </a:stretch>
          </a:blipFill>
        </p:spPr>
      </p:sp>
      <p:grpSp>
        <p:nvGrpSpPr>
          <p:cNvPr name="Group 4" id="4"/>
          <p:cNvGrpSpPr/>
          <p:nvPr/>
        </p:nvGrpSpPr>
        <p:grpSpPr>
          <a:xfrm rot="0">
            <a:off x="1990635" y="3702935"/>
            <a:ext cx="14306731" cy="5015783"/>
            <a:chOff x="0" y="0"/>
            <a:chExt cx="3768028" cy="1321029"/>
          </a:xfrm>
        </p:grpSpPr>
        <p:sp>
          <p:nvSpPr>
            <p:cNvPr name="Freeform 5" id="5"/>
            <p:cNvSpPr/>
            <p:nvPr/>
          </p:nvSpPr>
          <p:spPr>
            <a:xfrm flipH="false" flipV="false" rot="0">
              <a:off x="0" y="0"/>
              <a:ext cx="3768028" cy="1321029"/>
            </a:xfrm>
            <a:custGeom>
              <a:avLst/>
              <a:gdLst/>
              <a:ahLst/>
              <a:cxnLst/>
              <a:rect r="r" b="b" t="t" l="l"/>
              <a:pathLst>
                <a:path h="1321029" w="3768028">
                  <a:moveTo>
                    <a:pt x="0" y="0"/>
                  </a:moveTo>
                  <a:lnTo>
                    <a:pt x="3768028" y="0"/>
                  </a:lnTo>
                  <a:lnTo>
                    <a:pt x="3768028" y="1321029"/>
                  </a:lnTo>
                  <a:lnTo>
                    <a:pt x="0" y="1321029"/>
                  </a:lnTo>
                  <a:close/>
                </a:path>
              </a:pathLst>
            </a:custGeom>
            <a:solidFill>
              <a:srgbClr val="86B696"/>
            </a:solidFill>
          </p:spPr>
        </p:sp>
        <p:sp>
          <p:nvSpPr>
            <p:cNvPr name="TextBox 6" id="6"/>
            <p:cNvSpPr txBox="true"/>
            <p:nvPr/>
          </p:nvSpPr>
          <p:spPr>
            <a:xfrm>
              <a:off x="0" y="-38100"/>
              <a:ext cx="3768028" cy="1359129"/>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1509667" y="1434465"/>
            <a:ext cx="15268665" cy="1236345"/>
          </a:xfrm>
          <a:prstGeom prst="rect">
            <a:avLst/>
          </a:prstGeom>
        </p:spPr>
        <p:txBody>
          <a:bodyPr anchor="t" rtlCol="false" tIns="0" lIns="0" bIns="0" rIns="0">
            <a:spAutoFit/>
          </a:bodyPr>
          <a:lstStyle/>
          <a:p>
            <a:pPr algn="ctr">
              <a:lnSpc>
                <a:spcPts val="10080"/>
              </a:lnSpc>
            </a:pPr>
            <a:r>
              <a:rPr lang="en-US" sz="7200">
                <a:solidFill>
                  <a:srgbClr val="3D593D"/>
                </a:solidFill>
                <a:latin typeface="Lazydog"/>
                <a:ea typeface="Lazydog"/>
                <a:cs typeface="Lazydog"/>
                <a:sym typeface="Lazydog"/>
              </a:rPr>
              <a:t>evolucion</a:t>
            </a:r>
          </a:p>
        </p:txBody>
      </p:sp>
      <p:sp>
        <p:nvSpPr>
          <p:cNvPr name="TextBox 8" id="8"/>
          <p:cNvSpPr txBox="true"/>
          <p:nvPr/>
        </p:nvSpPr>
        <p:spPr>
          <a:xfrm rot="0">
            <a:off x="2165631" y="4608153"/>
            <a:ext cx="13956738" cy="3268346"/>
          </a:xfrm>
          <a:prstGeom prst="rect">
            <a:avLst/>
          </a:prstGeom>
        </p:spPr>
        <p:txBody>
          <a:bodyPr anchor="t" rtlCol="false" tIns="0" lIns="0" bIns="0" rIns="0">
            <a:spAutoFit/>
          </a:bodyPr>
          <a:lstStyle/>
          <a:p>
            <a:pPr algn="ctr">
              <a:lnSpc>
                <a:spcPts val="5179"/>
              </a:lnSpc>
            </a:pPr>
            <a:r>
              <a:rPr lang="en-US" sz="3699">
                <a:solidFill>
                  <a:srgbClr val="FFFFFF"/>
                </a:solidFill>
                <a:latin typeface="Klein"/>
                <a:ea typeface="Klein"/>
                <a:cs typeface="Klein"/>
                <a:sym typeface="Klein"/>
              </a:rPr>
              <a:t>Su principal enfoque de almacenar en la misma memoria las instrucciones y los datos son los que demuestran que la arquitectura von neumann aun sige vigente y no solo se remite a procesadores, tambien abarca el software en general que comunmente utilizamos dia a dia.</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2139423" y="-1598406"/>
            <a:ext cx="14009155" cy="13483811"/>
          </a:xfrm>
          <a:custGeom>
            <a:avLst/>
            <a:gdLst/>
            <a:ahLst/>
            <a:cxnLst/>
            <a:rect r="r" b="b" t="t" l="l"/>
            <a:pathLst>
              <a:path h="13483811" w="14009155">
                <a:moveTo>
                  <a:pt x="0" y="0"/>
                </a:moveTo>
                <a:lnTo>
                  <a:pt x="14009154" y="0"/>
                </a:lnTo>
                <a:lnTo>
                  <a:pt x="14009154" y="13483812"/>
                </a:lnTo>
                <a:lnTo>
                  <a:pt x="0" y="13483812"/>
                </a:lnTo>
                <a:lnTo>
                  <a:pt x="0" y="0"/>
                </a:lnTo>
                <a:close/>
              </a:path>
            </a:pathLst>
          </a:custGeom>
          <a:blipFill>
            <a:blip r:embed="rId3"/>
            <a:stretch>
              <a:fillRect l="0" t="0" r="0" b="0"/>
            </a:stretch>
          </a:blipFill>
        </p:spPr>
      </p:sp>
      <p:sp>
        <p:nvSpPr>
          <p:cNvPr name="Freeform 4" id="4"/>
          <p:cNvSpPr/>
          <p:nvPr/>
        </p:nvSpPr>
        <p:spPr>
          <a:xfrm flipH="false" flipV="false" rot="0">
            <a:off x="14027828" y="7346882"/>
            <a:ext cx="5863057" cy="4114800"/>
          </a:xfrm>
          <a:custGeom>
            <a:avLst/>
            <a:gdLst/>
            <a:ahLst/>
            <a:cxnLst/>
            <a:rect r="r" b="b" t="t" l="l"/>
            <a:pathLst>
              <a:path h="4114800" w="5863057">
                <a:moveTo>
                  <a:pt x="0" y="0"/>
                </a:moveTo>
                <a:lnTo>
                  <a:pt x="5863057" y="0"/>
                </a:lnTo>
                <a:lnTo>
                  <a:pt x="586305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1324530">
            <a:off x="-1050153" y="-907951"/>
            <a:ext cx="3532220" cy="5250597"/>
          </a:xfrm>
          <a:custGeom>
            <a:avLst/>
            <a:gdLst/>
            <a:ahLst/>
            <a:cxnLst/>
            <a:rect r="r" b="b" t="t" l="l"/>
            <a:pathLst>
              <a:path h="5250597" w="3532220">
                <a:moveTo>
                  <a:pt x="0" y="0"/>
                </a:moveTo>
                <a:lnTo>
                  <a:pt x="3532220" y="0"/>
                </a:lnTo>
                <a:lnTo>
                  <a:pt x="3532220" y="5250596"/>
                </a:lnTo>
                <a:lnTo>
                  <a:pt x="0" y="525059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98259" y="7770606"/>
            <a:ext cx="2453917" cy="4114800"/>
          </a:xfrm>
          <a:custGeom>
            <a:avLst/>
            <a:gdLst/>
            <a:ahLst/>
            <a:cxnLst/>
            <a:rect r="r" b="b" t="t" l="l"/>
            <a:pathLst>
              <a:path h="4114800" w="2453917">
                <a:moveTo>
                  <a:pt x="0" y="0"/>
                </a:moveTo>
                <a:lnTo>
                  <a:pt x="2453918" y="0"/>
                </a:lnTo>
                <a:lnTo>
                  <a:pt x="2453918"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509667" y="3452759"/>
            <a:ext cx="15268665" cy="3085402"/>
          </a:xfrm>
          <a:prstGeom prst="rect">
            <a:avLst/>
          </a:prstGeom>
        </p:spPr>
        <p:txBody>
          <a:bodyPr anchor="t" rtlCol="false" tIns="0" lIns="0" bIns="0" rIns="0">
            <a:spAutoFit/>
          </a:bodyPr>
          <a:lstStyle/>
          <a:p>
            <a:pPr algn="ctr">
              <a:lnSpc>
                <a:spcPts val="12018"/>
              </a:lnSpc>
            </a:pPr>
            <a:r>
              <a:rPr lang="en-US" sz="10635">
                <a:solidFill>
                  <a:srgbClr val="FFFFFF"/>
                </a:solidFill>
                <a:latin typeface="Lazydog"/>
                <a:ea typeface="Lazydog"/>
                <a:cs typeface="Lazydog"/>
                <a:sym typeface="Lazydog"/>
              </a:rPr>
              <a:t>Gracias</a:t>
            </a:r>
          </a:p>
          <a:p>
            <a:pPr algn="ctr">
              <a:lnSpc>
                <a:spcPts val="12018"/>
              </a:lnSpc>
            </a:pPr>
            <a:r>
              <a:rPr lang="en-US" sz="10635">
                <a:solidFill>
                  <a:srgbClr val="FFFFFF"/>
                </a:solidFill>
                <a:latin typeface="Lazydog"/>
                <a:ea typeface="Lazydog"/>
                <a:cs typeface="Lazydog"/>
                <a:sym typeface="Lazydog"/>
              </a:rPr>
              <a:t>por su atención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6945466">
            <a:off x="-314661" y="6721830"/>
            <a:ext cx="2686721" cy="3993775"/>
          </a:xfrm>
          <a:custGeom>
            <a:avLst/>
            <a:gdLst/>
            <a:ahLst/>
            <a:cxnLst/>
            <a:rect r="r" b="b" t="t" l="l"/>
            <a:pathLst>
              <a:path h="3993775" w="2686721">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28700" y="2573479"/>
            <a:ext cx="10276151" cy="7104070"/>
            <a:chOff x="0" y="0"/>
            <a:chExt cx="2706476" cy="1871031"/>
          </a:xfrm>
        </p:grpSpPr>
        <p:sp>
          <p:nvSpPr>
            <p:cNvPr name="Freeform 5" id="5"/>
            <p:cNvSpPr/>
            <p:nvPr/>
          </p:nvSpPr>
          <p:spPr>
            <a:xfrm flipH="false" flipV="false" rot="0">
              <a:off x="0" y="0"/>
              <a:ext cx="2706476" cy="1871031"/>
            </a:xfrm>
            <a:custGeom>
              <a:avLst/>
              <a:gdLst/>
              <a:ahLst/>
              <a:cxnLst/>
              <a:rect r="r" b="b" t="t" l="l"/>
              <a:pathLst>
                <a:path h="1871031" w="2706476">
                  <a:moveTo>
                    <a:pt x="0" y="0"/>
                  </a:moveTo>
                  <a:lnTo>
                    <a:pt x="2706476" y="0"/>
                  </a:lnTo>
                  <a:lnTo>
                    <a:pt x="2706476" y="1871031"/>
                  </a:lnTo>
                  <a:lnTo>
                    <a:pt x="0" y="1871031"/>
                  </a:lnTo>
                  <a:close/>
                </a:path>
              </a:pathLst>
            </a:custGeom>
            <a:solidFill>
              <a:srgbClr val="DFECE0"/>
            </a:solidFill>
          </p:spPr>
        </p:sp>
        <p:sp>
          <p:nvSpPr>
            <p:cNvPr name="TextBox 6" id="6"/>
            <p:cNvSpPr txBox="true"/>
            <p:nvPr/>
          </p:nvSpPr>
          <p:spPr>
            <a:xfrm>
              <a:off x="0" y="-38100"/>
              <a:ext cx="2706476" cy="1909131"/>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1028700" y="885825"/>
            <a:ext cx="15268665" cy="1236345"/>
          </a:xfrm>
          <a:prstGeom prst="rect">
            <a:avLst/>
          </a:prstGeom>
        </p:spPr>
        <p:txBody>
          <a:bodyPr anchor="t" rtlCol="false" tIns="0" lIns="0" bIns="0" rIns="0">
            <a:spAutoFit/>
          </a:bodyPr>
          <a:lstStyle/>
          <a:p>
            <a:pPr algn="l">
              <a:lnSpc>
                <a:spcPts val="10080"/>
              </a:lnSpc>
            </a:pPr>
            <a:r>
              <a:rPr lang="en-US" sz="7200">
                <a:solidFill>
                  <a:srgbClr val="3D593D"/>
                </a:solidFill>
                <a:latin typeface="Lazydog"/>
                <a:ea typeface="Lazydog"/>
                <a:cs typeface="Lazydog"/>
                <a:sym typeface="Lazydog"/>
              </a:rPr>
              <a:t>Introducción:</a:t>
            </a:r>
          </a:p>
        </p:txBody>
      </p:sp>
      <p:sp>
        <p:nvSpPr>
          <p:cNvPr name="Freeform 8" id="8"/>
          <p:cNvSpPr/>
          <p:nvPr/>
        </p:nvSpPr>
        <p:spPr>
          <a:xfrm flipH="false" flipV="false" rot="10147575">
            <a:off x="13906889" y="-2057400"/>
            <a:ext cx="5863057" cy="4114800"/>
          </a:xfrm>
          <a:custGeom>
            <a:avLst/>
            <a:gdLst/>
            <a:ahLst/>
            <a:cxnLst/>
            <a:rect r="r" b="b" t="t" l="l"/>
            <a:pathLst>
              <a:path h="4114800" w="5863057">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10073311" y="1575435"/>
            <a:ext cx="6415892" cy="8621981"/>
            <a:chOff x="0" y="0"/>
            <a:chExt cx="3663950" cy="4923790"/>
          </a:xfrm>
        </p:grpSpPr>
        <p:sp>
          <p:nvSpPr>
            <p:cNvPr name="Freeform 10" id="10"/>
            <p:cNvSpPr/>
            <p:nvPr/>
          </p:nvSpPr>
          <p:spPr>
            <a:xfrm flipH="false" flipV="false" rot="0">
              <a:off x="31750" y="31750"/>
              <a:ext cx="3600450" cy="4859020"/>
            </a:xfrm>
            <a:custGeom>
              <a:avLst/>
              <a:gdLst/>
              <a:ahLst/>
              <a:cxnLst/>
              <a:rect r="r" b="b" t="t" l="l"/>
              <a:pathLst>
                <a:path h="4859020" w="360045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7"/>
              <a:stretch>
                <a:fillRect l="-78529" t="0" r="-78529" b="0"/>
              </a:stretch>
            </a:blipFill>
          </p:spPr>
        </p:sp>
        <p:sp>
          <p:nvSpPr>
            <p:cNvPr name="Freeform 11" id="11"/>
            <p:cNvSpPr/>
            <p:nvPr/>
          </p:nvSpPr>
          <p:spPr>
            <a:xfrm flipH="false" flipV="false" rot="0">
              <a:off x="0" y="0"/>
              <a:ext cx="3663950" cy="4923790"/>
            </a:xfrm>
            <a:custGeom>
              <a:avLst/>
              <a:gdLst/>
              <a:ahLst/>
              <a:cxnLst/>
              <a:rect r="r" b="b" t="t" l="l"/>
              <a:pathLst>
                <a:path h="4923790" w="366395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DFECE0"/>
            </a:solidFill>
          </p:spPr>
        </p:sp>
      </p:grpSp>
      <p:sp>
        <p:nvSpPr>
          <p:cNvPr name="TextBox 12" id="12"/>
          <p:cNvSpPr txBox="true"/>
          <p:nvPr/>
        </p:nvSpPr>
        <p:spPr>
          <a:xfrm rot="0">
            <a:off x="1739154" y="3138791"/>
            <a:ext cx="8088387" cy="5897246"/>
          </a:xfrm>
          <a:prstGeom prst="rect">
            <a:avLst/>
          </a:prstGeom>
        </p:spPr>
        <p:txBody>
          <a:bodyPr anchor="t" rtlCol="false" tIns="0" lIns="0" bIns="0" rIns="0">
            <a:spAutoFit/>
          </a:bodyPr>
          <a:lstStyle/>
          <a:p>
            <a:pPr algn="l">
              <a:lnSpc>
                <a:spcPts val="5179"/>
              </a:lnSpc>
            </a:pPr>
            <a:r>
              <a:rPr lang="en-US" sz="3699">
                <a:solidFill>
                  <a:srgbClr val="223022"/>
                </a:solidFill>
                <a:latin typeface="Klein"/>
                <a:ea typeface="Klein"/>
                <a:cs typeface="Klein"/>
                <a:sym typeface="Klein"/>
              </a:rPr>
              <a:t>La idea fundamental era integrar en una sola memoria tanto los datos como las instrucciones que el procesador necesita para ejecutar un programa. Antes de esto, las computadoras solían programarse mediante cables y conexiones físicas, lo cual limitaba la flexibilidad.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974127">
            <a:off x="-314661" y="-421453"/>
            <a:ext cx="2686721" cy="3993775"/>
          </a:xfrm>
          <a:custGeom>
            <a:avLst/>
            <a:gdLst/>
            <a:ahLst/>
            <a:cxnLst/>
            <a:rect r="r" b="b" t="t" l="l"/>
            <a:pathLst>
              <a:path h="3993775" w="2686721">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0147575">
            <a:off x="14327772" y="7157131"/>
            <a:ext cx="5863057" cy="4114800"/>
          </a:xfrm>
          <a:custGeom>
            <a:avLst/>
            <a:gdLst/>
            <a:ahLst/>
            <a:cxnLst/>
            <a:rect r="r" b="b" t="t" l="l"/>
            <a:pathLst>
              <a:path h="4114800" w="5863057">
                <a:moveTo>
                  <a:pt x="0" y="0"/>
                </a:moveTo>
                <a:lnTo>
                  <a:pt x="5863056" y="0"/>
                </a:lnTo>
                <a:lnTo>
                  <a:pt x="5863056"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10669215">
            <a:off x="3598538" y="1249109"/>
            <a:ext cx="10454684" cy="10062633"/>
          </a:xfrm>
          <a:custGeom>
            <a:avLst/>
            <a:gdLst/>
            <a:ahLst/>
            <a:cxnLst/>
            <a:rect r="r" b="b" t="t" l="l"/>
            <a:pathLst>
              <a:path h="10062633" w="10454684">
                <a:moveTo>
                  <a:pt x="0" y="0"/>
                </a:moveTo>
                <a:lnTo>
                  <a:pt x="10454684" y="0"/>
                </a:lnTo>
                <a:lnTo>
                  <a:pt x="10454684" y="10062634"/>
                </a:lnTo>
                <a:lnTo>
                  <a:pt x="0" y="10062634"/>
                </a:lnTo>
                <a:lnTo>
                  <a:pt x="0" y="0"/>
                </a:lnTo>
                <a:close/>
              </a:path>
            </a:pathLst>
          </a:custGeom>
          <a:blipFill>
            <a:blip r:embed="rId7"/>
            <a:stretch>
              <a:fillRect l="0" t="0" r="0" b="0"/>
            </a:stretch>
          </a:blipFill>
        </p:spPr>
      </p:sp>
      <p:grpSp>
        <p:nvGrpSpPr>
          <p:cNvPr name="Group 6" id="6"/>
          <p:cNvGrpSpPr/>
          <p:nvPr/>
        </p:nvGrpSpPr>
        <p:grpSpPr>
          <a:xfrm rot="0">
            <a:off x="0" y="0"/>
            <a:ext cx="10821018" cy="7603293"/>
            <a:chOff x="0" y="0"/>
            <a:chExt cx="2849980" cy="2002513"/>
          </a:xfrm>
        </p:grpSpPr>
        <p:sp>
          <p:nvSpPr>
            <p:cNvPr name="Freeform 7" id="7"/>
            <p:cNvSpPr/>
            <p:nvPr/>
          </p:nvSpPr>
          <p:spPr>
            <a:xfrm flipH="false" flipV="false" rot="0">
              <a:off x="0" y="0"/>
              <a:ext cx="2849980" cy="2002513"/>
            </a:xfrm>
            <a:custGeom>
              <a:avLst/>
              <a:gdLst/>
              <a:ahLst/>
              <a:cxnLst/>
              <a:rect r="r" b="b" t="t" l="l"/>
              <a:pathLst>
                <a:path h="2002513" w="2849980">
                  <a:moveTo>
                    <a:pt x="0" y="0"/>
                  </a:moveTo>
                  <a:lnTo>
                    <a:pt x="2849980" y="0"/>
                  </a:lnTo>
                  <a:lnTo>
                    <a:pt x="2849980" y="2002513"/>
                  </a:lnTo>
                  <a:lnTo>
                    <a:pt x="0" y="2002513"/>
                  </a:lnTo>
                  <a:close/>
                </a:path>
              </a:pathLst>
            </a:custGeom>
            <a:solidFill>
              <a:srgbClr val="DFECE0"/>
            </a:solidFill>
          </p:spPr>
        </p:sp>
        <p:sp>
          <p:nvSpPr>
            <p:cNvPr name="TextBox 8" id="8"/>
            <p:cNvSpPr txBox="true"/>
            <p:nvPr/>
          </p:nvSpPr>
          <p:spPr>
            <a:xfrm>
              <a:off x="0" y="-38100"/>
              <a:ext cx="2849980" cy="2040613"/>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897461" y="594778"/>
            <a:ext cx="9026097" cy="6337536"/>
          </a:xfrm>
          <a:prstGeom prst="rect">
            <a:avLst/>
          </a:prstGeom>
        </p:spPr>
        <p:txBody>
          <a:bodyPr anchor="t" rtlCol="false" tIns="0" lIns="0" bIns="0" rIns="0">
            <a:spAutoFit/>
          </a:bodyPr>
          <a:lstStyle/>
          <a:p>
            <a:pPr algn="just">
              <a:lnSpc>
                <a:spcPts val="4554"/>
              </a:lnSpc>
            </a:pPr>
            <a:r>
              <a:rPr lang="en-US" sz="3252">
                <a:solidFill>
                  <a:srgbClr val="223022"/>
                </a:solidFill>
                <a:latin typeface="Klein"/>
                <a:ea typeface="Klein"/>
                <a:cs typeface="Klein"/>
                <a:sym typeface="Klein"/>
              </a:rPr>
              <a:t>Esta arquitectura permite que una computadora almacene y ejecute programas de manera más sencilla, pues la memoria unificada permite la lectura y escritura de datos e instrucciones de forma secuencial, facilitando el diseño de los sistemas. Los conceptos de Von Neumann influyeron profundamente en el desarrollo de las computadoras modernas y son la base de la mayoría de las computadoras actuales.</a:t>
            </a:r>
          </a:p>
        </p:txBody>
      </p:sp>
      <p:sp>
        <p:nvSpPr>
          <p:cNvPr name="Freeform 10" id="10"/>
          <p:cNvSpPr/>
          <p:nvPr/>
        </p:nvSpPr>
        <p:spPr>
          <a:xfrm flipH="false" flipV="false" rot="0">
            <a:off x="10301573" y="3322440"/>
            <a:ext cx="7878462" cy="6964560"/>
          </a:xfrm>
          <a:custGeom>
            <a:avLst/>
            <a:gdLst/>
            <a:ahLst/>
            <a:cxnLst/>
            <a:rect r="r" b="b" t="t" l="l"/>
            <a:pathLst>
              <a:path h="6964560" w="7878462">
                <a:moveTo>
                  <a:pt x="0" y="0"/>
                </a:moveTo>
                <a:lnTo>
                  <a:pt x="7878462" y="0"/>
                </a:lnTo>
                <a:lnTo>
                  <a:pt x="7878462" y="6964560"/>
                </a:lnTo>
                <a:lnTo>
                  <a:pt x="0" y="6964560"/>
                </a:lnTo>
                <a:lnTo>
                  <a:pt x="0" y="0"/>
                </a:lnTo>
                <a:close/>
              </a:path>
            </a:pathLst>
          </a:custGeom>
          <a:blipFill>
            <a:blip r:embed="rId8"/>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4269215">
            <a:off x="15440127" y="-942958"/>
            <a:ext cx="2686721" cy="3993775"/>
          </a:xfrm>
          <a:custGeom>
            <a:avLst/>
            <a:gdLst/>
            <a:ahLst/>
            <a:cxnLst/>
            <a:rect r="r" b="b" t="t" l="l"/>
            <a:pathLst>
              <a:path h="3993775" w="2686721">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313144">
            <a:off x="-1465275" y="8376753"/>
            <a:ext cx="4987950" cy="3500634"/>
          </a:xfrm>
          <a:custGeom>
            <a:avLst/>
            <a:gdLst/>
            <a:ahLst/>
            <a:cxnLst/>
            <a:rect r="r" b="b" t="t" l="l"/>
            <a:pathLst>
              <a:path h="3500634" w="4987950">
                <a:moveTo>
                  <a:pt x="0" y="0"/>
                </a:moveTo>
                <a:lnTo>
                  <a:pt x="4987950" y="0"/>
                </a:lnTo>
                <a:lnTo>
                  <a:pt x="4987950" y="3500634"/>
                </a:lnTo>
                <a:lnTo>
                  <a:pt x="0" y="350063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028700" y="3359293"/>
            <a:ext cx="4896222" cy="5015783"/>
            <a:chOff x="0" y="0"/>
            <a:chExt cx="1289540" cy="1321029"/>
          </a:xfrm>
        </p:grpSpPr>
        <p:sp>
          <p:nvSpPr>
            <p:cNvPr name="Freeform 6" id="6"/>
            <p:cNvSpPr/>
            <p:nvPr/>
          </p:nvSpPr>
          <p:spPr>
            <a:xfrm flipH="false" flipV="false" rot="0">
              <a:off x="0" y="0"/>
              <a:ext cx="1289540" cy="1321029"/>
            </a:xfrm>
            <a:custGeom>
              <a:avLst/>
              <a:gdLst/>
              <a:ahLst/>
              <a:cxnLst/>
              <a:rect r="r" b="b" t="t" l="l"/>
              <a:pathLst>
                <a:path h="1321029" w="1289540">
                  <a:moveTo>
                    <a:pt x="0" y="0"/>
                  </a:moveTo>
                  <a:lnTo>
                    <a:pt x="1289540" y="0"/>
                  </a:lnTo>
                  <a:lnTo>
                    <a:pt x="1289540" y="1321029"/>
                  </a:lnTo>
                  <a:lnTo>
                    <a:pt x="0" y="1321029"/>
                  </a:lnTo>
                  <a:close/>
                </a:path>
              </a:pathLst>
            </a:custGeom>
            <a:solidFill>
              <a:srgbClr val="86B696"/>
            </a:solidFill>
          </p:spPr>
        </p:sp>
        <p:sp>
          <p:nvSpPr>
            <p:cNvPr name="TextBox 7" id="7"/>
            <p:cNvSpPr txBox="true"/>
            <p:nvPr/>
          </p:nvSpPr>
          <p:spPr>
            <a:xfrm>
              <a:off x="0" y="-38100"/>
              <a:ext cx="1289540" cy="135912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6695889" y="3359293"/>
            <a:ext cx="4896222" cy="5015783"/>
            <a:chOff x="0" y="0"/>
            <a:chExt cx="1289540" cy="1321029"/>
          </a:xfrm>
        </p:grpSpPr>
        <p:sp>
          <p:nvSpPr>
            <p:cNvPr name="Freeform 9" id="9"/>
            <p:cNvSpPr/>
            <p:nvPr/>
          </p:nvSpPr>
          <p:spPr>
            <a:xfrm flipH="false" flipV="false" rot="0">
              <a:off x="0" y="0"/>
              <a:ext cx="1289540" cy="1321029"/>
            </a:xfrm>
            <a:custGeom>
              <a:avLst/>
              <a:gdLst/>
              <a:ahLst/>
              <a:cxnLst/>
              <a:rect r="r" b="b" t="t" l="l"/>
              <a:pathLst>
                <a:path h="1321029" w="1289540">
                  <a:moveTo>
                    <a:pt x="0" y="0"/>
                  </a:moveTo>
                  <a:lnTo>
                    <a:pt x="1289540" y="0"/>
                  </a:lnTo>
                  <a:lnTo>
                    <a:pt x="1289540" y="1321029"/>
                  </a:lnTo>
                  <a:lnTo>
                    <a:pt x="0" y="1321029"/>
                  </a:lnTo>
                  <a:close/>
                </a:path>
              </a:pathLst>
            </a:custGeom>
            <a:solidFill>
              <a:srgbClr val="86B696"/>
            </a:solidFill>
          </p:spPr>
        </p:sp>
        <p:sp>
          <p:nvSpPr>
            <p:cNvPr name="TextBox 10" id="10"/>
            <p:cNvSpPr txBox="true"/>
            <p:nvPr/>
          </p:nvSpPr>
          <p:spPr>
            <a:xfrm>
              <a:off x="0" y="-38100"/>
              <a:ext cx="1289540" cy="135912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12363636" y="3359293"/>
            <a:ext cx="4896222" cy="5015783"/>
            <a:chOff x="0" y="0"/>
            <a:chExt cx="1289540" cy="1321029"/>
          </a:xfrm>
        </p:grpSpPr>
        <p:sp>
          <p:nvSpPr>
            <p:cNvPr name="Freeform 12" id="12"/>
            <p:cNvSpPr/>
            <p:nvPr/>
          </p:nvSpPr>
          <p:spPr>
            <a:xfrm flipH="false" flipV="false" rot="0">
              <a:off x="0" y="0"/>
              <a:ext cx="1289540" cy="1321029"/>
            </a:xfrm>
            <a:custGeom>
              <a:avLst/>
              <a:gdLst/>
              <a:ahLst/>
              <a:cxnLst/>
              <a:rect r="r" b="b" t="t" l="l"/>
              <a:pathLst>
                <a:path h="1321029" w="1289540">
                  <a:moveTo>
                    <a:pt x="0" y="0"/>
                  </a:moveTo>
                  <a:lnTo>
                    <a:pt x="1289540" y="0"/>
                  </a:lnTo>
                  <a:lnTo>
                    <a:pt x="1289540" y="1321029"/>
                  </a:lnTo>
                  <a:lnTo>
                    <a:pt x="0" y="1321029"/>
                  </a:lnTo>
                  <a:close/>
                </a:path>
              </a:pathLst>
            </a:custGeom>
            <a:solidFill>
              <a:srgbClr val="86B696"/>
            </a:solidFill>
          </p:spPr>
        </p:sp>
        <p:sp>
          <p:nvSpPr>
            <p:cNvPr name="TextBox 13" id="13"/>
            <p:cNvSpPr txBox="true"/>
            <p:nvPr/>
          </p:nvSpPr>
          <p:spPr>
            <a:xfrm>
              <a:off x="0" y="-38100"/>
              <a:ext cx="1289540" cy="1359129"/>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1028700" y="885825"/>
            <a:ext cx="15268665" cy="1236345"/>
          </a:xfrm>
          <a:prstGeom prst="rect">
            <a:avLst/>
          </a:prstGeom>
        </p:spPr>
        <p:txBody>
          <a:bodyPr anchor="t" rtlCol="false" tIns="0" lIns="0" bIns="0" rIns="0">
            <a:spAutoFit/>
          </a:bodyPr>
          <a:lstStyle/>
          <a:p>
            <a:pPr algn="ctr">
              <a:lnSpc>
                <a:spcPts val="10080"/>
              </a:lnSpc>
            </a:pPr>
            <a:r>
              <a:rPr lang="en-US" sz="7200">
                <a:solidFill>
                  <a:srgbClr val="3D593D"/>
                </a:solidFill>
                <a:latin typeface="Lazydog"/>
                <a:ea typeface="Lazydog"/>
                <a:cs typeface="Lazydog"/>
                <a:sym typeface="Lazydog"/>
              </a:rPr>
              <a:t>Elementos principales:</a:t>
            </a:r>
          </a:p>
        </p:txBody>
      </p:sp>
      <p:sp>
        <p:nvSpPr>
          <p:cNvPr name="TextBox 15" id="15"/>
          <p:cNvSpPr txBox="true"/>
          <p:nvPr/>
        </p:nvSpPr>
        <p:spPr>
          <a:xfrm rot="0">
            <a:off x="1594601" y="3583164"/>
            <a:ext cx="3764420" cy="838205"/>
          </a:xfrm>
          <a:prstGeom prst="rect">
            <a:avLst/>
          </a:prstGeom>
        </p:spPr>
        <p:txBody>
          <a:bodyPr anchor="t" rtlCol="false" tIns="0" lIns="0" bIns="0" rIns="0">
            <a:spAutoFit/>
          </a:bodyPr>
          <a:lstStyle/>
          <a:p>
            <a:pPr algn="ctr">
              <a:lnSpc>
                <a:spcPts val="6824"/>
              </a:lnSpc>
            </a:pPr>
            <a:r>
              <a:rPr lang="en-US" sz="4874">
                <a:solidFill>
                  <a:srgbClr val="DFECE0"/>
                </a:solidFill>
                <a:latin typeface="Lazydog"/>
                <a:ea typeface="Lazydog"/>
                <a:cs typeface="Lazydog"/>
                <a:sym typeface="Lazydog"/>
              </a:rPr>
              <a:t>CPU</a:t>
            </a:r>
          </a:p>
        </p:txBody>
      </p:sp>
      <p:sp>
        <p:nvSpPr>
          <p:cNvPr name="TextBox 16" id="16"/>
          <p:cNvSpPr txBox="true"/>
          <p:nvPr/>
        </p:nvSpPr>
        <p:spPr>
          <a:xfrm rot="0">
            <a:off x="7261790" y="3583164"/>
            <a:ext cx="3764420" cy="838205"/>
          </a:xfrm>
          <a:prstGeom prst="rect">
            <a:avLst/>
          </a:prstGeom>
        </p:spPr>
        <p:txBody>
          <a:bodyPr anchor="t" rtlCol="false" tIns="0" lIns="0" bIns="0" rIns="0">
            <a:spAutoFit/>
          </a:bodyPr>
          <a:lstStyle/>
          <a:p>
            <a:pPr algn="ctr">
              <a:lnSpc>
                <a:spcPts val="6824"/>
              </a:lnSpc>
            </a:pPr>
            <a:r>
              <a:rPr lang="en-US" sz="4874">
                <a:solidFill>
                  <a:srgbClr val="DFECE0"/>
                </a:solidFill>
                <a:latin typeface="Lazydog"/>
                <a:ea typeface="Lazydog"/>
                <a:cs typeface="Lazydog"/>
                <a:sym typeface="Lazydog"/>
              </a:rPr>
              <a:t>MEMORIA</a:t>
            </a:r>
          </a:p>
        </p:txBody>
      </p:sp>
      <p:sp>
        <p:nvSpPr>
          <p:cNvPr name="TextBox 17" id="17"/>
          <p:cNvSpPr txBox="true"/>
          <p:nvPr/>
        </p:nvSpPr>
        <p:spPr>
          <a:xfrm rot="0">
            <a:off x="1311650" y="4844490"/>
            <a:ext cx="4330321" cy="2389990"/>
          </a:xfrm>
          <a:prstGeom prst="rect">
            <a:avLst/>
          </a:prstGeom>
        </p:spPr>
        <p:txBody>
          <a:bodyPr anchor="t" rtlCol="false" tIns="0" lIns="0" bIns="0" rIns="0">
            <a:spAutoFit/>
          </a:bodyPr>
          <a:lstStyle/>
          <a:p>
            <a:pPr algn="ctr">
              <a:lnSpc>
                <a:spcPts val="4708"/>
              </a:lnSpc>
            </a:pPr>
            <a:r>
              <a:rPr lang="en-US" sz="3363">
                <a:solidFill>
                  <a:srgbClr val="FFFFFF"/>
                </a:solidFill>
                <a:latin typeface="Klein"/>
                <a:ea typeface="Klein"/>
                <a:cs typeface="Klein"/>
                <a:sym typeface="Klein"/>
              </a:rPr>
              <a:t>La unidad central de procesamiento es el "cerebro" de la computadora</a:t>
            </a:r>
          </a:p>
        </p:txBody>
      </p:sp>
      <p:sp>
        <p:nvSpPr>
          <p:cNvPr name="TextBox 18" id="18"/>
          <p:cNvSpPr txBox="true"/>
          <p:nvPr/>
        </p:nvSpPr>
        <p:spPr>
          <a:xfrm rot="0">
            <a:off x="6762108" y="4738687"/>
            <a:ext cx="4763784" cy="2611121"/>
          </a:xfrm>
          <a:prstGeom prst="rect">
            <a:avLst/>
          </a:prstGeom>
        </p:spPr>
        <p:txBody>
          <a:bodyPr anchor="t" rtlCol="false" tIns="0" lIns="0" bIns="0" rIns="0">
            <a:spAutoFit/>
          </a:bodyPr>
          <a:lstStyle/>
          <a:p>
            <a:pPr algn="ctr">
              <a:lnSpc>
                <a:spcPts val="5179"/>
              </a:lnSpc>
            </a:pPr>
            <a:r>
              <a:rPr lang="en-US" sz="3699">
                <a:solidFill>
                  <a:srgbClr val="FFFFFF"/>
                </a:solidFill>
                <a:latin typeface="Klein"/>
                <a:ea typeface="Klein"/>
                <a:cs typeface="Klein"/>
                <a:sym typeface="Klein"/>
              </a:rPr>
              <a:t>Es un espacio de almacenamiento donde se guarda la informacion</a:t>
            </a:r>
          </a:p>
        </p:txBody>
      </p:sp>
      <p:sp>
        <p:nvSpPr>
          <p:cNvPr name="TextBox 19" id="19"/>
          <p:cNvSpPr txBox="true"/>
          <p:nvPr/>
        </p:nvSpPr>
        <p:spPr>
          <a:xfrm rot="0">
            <a:off x="12429855" y="4738687"/>
            <a:ext cx="4763784" cy="2611121"/>
          </a:xfrm>
          <a:prstGeom prst="rect">
            <a:avLst/>
          </a:prstGeom>
        </p:spPr>
        <p:txBody>
          <a:bodyPr anchor="t" rtlCol="false" tIns="0" lIns="0" bIns="0" rIns="0">
            <a:spAutoFit/>
          </a:bodyPr>
          <a:lstStyle/>
          <a:p>
            <a:pPr algn="ctr">
              <a:lnSpc>
                <a:spcPts val="5179"/>
              </a:lnSpc>
            </a:pPr>
            <a:r>
              <a:rPr lang="en-US" sz="3699">
                <a:solidFill>
                  <a:srgbClr val="FFFFFF"/>
                </a:solidFill>
                <a:latin typeface="Klein"/>
                <a:ea typeface="Klein"/>
                <a:cs typeface="Klein"/>
                <a:sym typeface="Klein"/>
              </a:rPr>
              <a:t>Conecta la CPU, la memoria y otros dispositivos de entrada y salida.</a:t>
            </a:r>
          </a:p>
        </p:txBody>
      </p:sp>
      <p:sp>
        <p:nvSpPr>
          <p:cNvPr name="TextBox 20" id="20"/>
          <p:cNvSpPr txBox="true"/>
          <p:nvPr/>
        </p:nvSpPr>
        <p:spPr>
          <a:xfrm rot="0">
            <a:off x="12744748" y="3583164"/>
            <a:ext cx="4038740" cy="838205"/>
          </a:xfrm>
          <a:prstGeom prst="rect">
            <a:avLst/>
          </a:prstGeom>
        </p:spPr>
        <p:txBody>
          <a:bodyPr anchor="t" rtlCol="false" tIns="0" lIns="0" bIns="0" rIns="0">
            <a:spAutoFit/>
          </a:bodyPr>
          <a:lstStyle/>
          <a:p>
            <a:pPr algn="ctr">
              <a:lnSpc>
                <a:spcPts val="6824"/>
              </a:lnSpc>
            </a:pPr>
            <a:r>
              <a:rPr lang="en-US" sz="4874">
                <a:solidFill>
                  <a:srgbClr val="DFECE0"/>
                </a:solidFill>
                <a:latin typeface="Lazydog"/>
                <a:ea typeface="Lazydog"/>
                <a:cs typeface="Lazydog"/>
                <a:sym typeface="Lazydog"/>
              </a:rPr>
              <a:t>BUS DE DATOS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true" flipV="false" rot="8722272">
            <a:off x="15493190" y="-645632"/>
            <a:ext cx="3532220" cy="5250597"/>
          </a:xfrm>
          <a:custGeom>
            <a:avLst/>
            <a:gdLst/>
            <a:ahLst/>
            <a:cxnLst/>
            <a:rect r="r" b="b" t="t" l="l"/>
            <a:pathLst>
              <a:path h="5250597" w="3532220">
                <a:moveTo>
                  <a:pt x="3532220" y="0"/>
                </a:moveTo>
                <a:lnTo>
                  <a:pt x="0" y="0"/>
                </a:lnTo>
                <a:lnTo>
                  <a:pt x="0" y="5250596"/>
                </a:lnTo>
                <a:lnTo>
                  <a:pt x="3532220" y="5250596"/>
                </a:lnTo>
                <a:lnTo>
                  <a:pt x="353222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0">
            <a:off x="16550780" y="8562451"/>
            <a:ext cx="3056701" cy="5125565"/>
          </a:xfrm>
          <a:custGeom>
            <a:avLst/>
            <a:gdLst/>
            <a:ahLst/>
            <a:cxnLst/>
            <a:rect r="r" b="b" t="t" l="l"/>
            <a:pathLst>
              <a:path h="5125565" w="3056701">
                <a:moveTo>
                  <a:pt x="3056701" y="0"/>
                </a:moveTo>
                <a:lnTo>
                  <a:pt x="0" y="0"/>
                </a:lnTo>
                <a:lnTo>
                  <a:pt x="0" y="5125565"/>
                </a:lnTo>
                <a:lnTo>
                  <a:pt x="3056701" y="5125565"/>
                </a:lnTo>
                <a:lnTo>
                  <a:pt x="3056701"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10669215">
            <a:off x="187582" y="469598"/>
            <a:ext cx="10454684" cy="10062633"/>
          </a:xfrm>
          <a:custGeom>
            <a:avLst/>
            <a:gdLst/>
            <a:ahLst/>
            <a:cxnLst/>
            <a:rect r="r" b="b" t="t" l="l"/>
            <a:pathLst>
              <a:path h="10062633" w="10454684">
                <a:moveTo>
                  <a:pt x="0" y="0"/>
                </a:moveTo>
                <a:lnTo>
                  <a:pt x="10454684" y="0"/>
                </a:lnTo>
                <a:lnTo>
                  <a:pt x="10454684" y="10062633"/>
                </a:lnTo>
                <a:lnTo>
                  <a:pt x="0" y="10062633"/>
                </a:lnTo>
                <a:lnTo>
                  <a:pt x="0" y="0"/>
                </a:lnTo>
                <a:close/>
              </a:path>
            </a:pathLst>
          </a:custGeom>
          <a:blipFill>
            <a:blip r:embed="rId7"/>
            <a:stretch>
              <a:fillRect l="0" t="0" r="0" b="0"/>
            </a:stretch>
          </a:blipFill>
        </p:spPr>
      </p:sp>
      <p:sp>
        <p:nvSpPr>
          <p:cNvPr name="Freeform 6" id="6"/>
          <p:cNvSpPr/>
          <p:nvPr/>
        </p:nvSpPr>
        <p:spPr>
          <a:xfrm flipH="true" flipV="false" rot="0">
            <a:off x="15821638" y="3987441"/>
            <a:ext cx="5863057" cy="4114800"/>
          </a:xfrm>
          <a:custGeom>
            <a:avLst/>
            <a:gdLst/>
            <a:ahLst/>
            <a:cxnLst/>
            <a:rect r="r" b="b" t="t" l="l"/>
            <a:pathLst>
              <a:path h="4114800" w="5863057">
                <a:moveTo>
                  <a:pt x="5863057" y="0"/>
                </a:moveTo>
                <a:lnTo>
                  <a:pt x="0" y="0"/>
                </a:lnTo>
                <a:lnTo>
                  <a:pt x="0" y="4114800"/>
                </a:lnTo>
                <a:lnTo>
                  <a:pt x="5863057" y="4114800"/>
                </a:lnTo>
                <a:lnTo>
                  <a:pt x="5863057"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8663033" y="3403690"/>
            <a:ext cx="9624967" cy="6883310"/>
          </a:xfrm>
          <a:custGeom>
            <a:avLst/>
            <a:gdLst/>
            <a:ahLst/>
            <a:cxnLst/>
            <a:rect r="r" b="b" t="t" l="l"/>
            <a:pathLst>
              <a:path h="6883310" w="9624967">
                <a:moveTo>
                  <a:pt x="0" y="0"/>
                </a:moveTo>
                <a:lnTo>
                  <a:pt x="9624967" y="0"/>
                </a:lnTo>
                <a:lnTo>
                  <a:pt x="9624967" y="6883310"/>
                </a:lnTo>
                <a:lnTo>
                  <a:pt x="0" y="6883310"/>
                </a:lnTo>
                <a:lnTo>
                  <a:pt x="0" y="0"/>
                </a:lnTo>
                <a:close/>
              </a:path>
            </a:pathLst>
          </a:custGeom>
          <a:blipFill>
            <a:blip r:embed="rId10"/>
            <a:stretch>
              <a:fillRect l="0" t="0" r="0" b="0"/>
            </a:stretch>
          </a:blipFill>
        </p:spPr>
      </p:sp>
      <p:sp>
        <p:nvSpPr>
          <p:cNvPr name="Freeform 8" id="8"/>
          <p:cNvSpPr/>
          <p:nvPr/>
        </p:nvSpPr>
        <p:spPr>
          <a:xfrm flipH="false" flipV="false" rot="0">
            <a:off x="11965952" y="8385209"/>
            <a:ext cx="3019129" cy="1901791"/>
          </a:xfrm>
          <a:custGeom>
            <a:avLst/>
            <a:gdLst/>
            <a:ahLst/>
            <a:cxnLst/>
            <a:rect r="r" b="b" t="t" l="l"/>
            <a:pathLst>
              <a:path h="1901791" w="3019129">
                <a:moveTo>
                  <a:pt x="0" y="0"/>
                </a:moveTo>
                <a:lnTo>
                  <a:pt x="3019129" y="0"/>
                </a:lnTo>
                <a:lnTo>
                  <a:pt x="3019129" y="1901791"/>
                </a:lnTo>
                <a:lnTo>
                  <a:pt x="0" y="1901791"/>
                </a:lnTo>
                <a:lnTo>
                  <a:pt x="0" y="0"/>
                </a:lnTo>
                <a:close/>
              </a:path>
            </a:pathLst>
          </a:custGeom>
          <a:blipFill>
            <a:blip r:embed="rId11"/>
            <a:stretch>
              <a:fillRect l="0" t="-11539" r="0" b="-3357"/>
            </a:stretch>
          </a:blipFill>
          <a:ln w="85725" cap="sq">
            <a:solidFill>
              <a:srgbClr val="FF3131"/>
            </a:solidFill>
            <a:prstDash val="solid"/>
            <a:miter/>
          </a:ln>
        </p:spPr>
      </p:sp>
      <p:sp>
        <p:nvSpPr>
          <p:cNvPr name="TextBox 9" id="9"/>
          <p:cNvSpPr txBox="true"/>
          <p:nvPr/>
        </p:nvSpPr>
        <p:spPr>
          <a:xfrm rot="0">
            <a:off x="1028700" y="885825"/>
            <a:ext cx="15268665" cy="1236345"/>
          </a:xfrm>
          <a:prstGeom prst="rect">
            <a:avLst/>
          </a:prstGeom>
        </p:spPr>
        <p:txBody>
          <a:bodyPr anchor="t" rtlCol="false" tIns="0" lIns="0" bIns="0" rIns="0">
            <a:spAutoFit/>
          </a:bodyPr>
          <a:lstStyle/>
          <a:p>
            <a:pPr algn="l">
              <a:lnSpc>
                <a:spcPts val="10080"/>
              </a:lnSpc>
            </a:pPr>
            <a:r>
              <a:rPr lang="en-US" sz="7200">
                <a:solidFill>
                  <a:srgbClr val="3D593D"/>
                </a:solidFill>
                <a:latin typeface="Lazydog"/>
                <a:ea typeface="Lazydog"/>
                <a:cs typeface="Lazydog"/>
                <a:sym typeface="Lazydog"/>
              </a:rPr>
              <a:t>cARACTERISTICAS Importantes:</a:t>
            </a:r>
          </a:p>
        </p:txBody>
      </p:sp>
      <p:sp>
        <p:nvSpPr>
          <p:cNvPr name="TextBox 10" id="10"/>
          <p:cNvSpPr txBox="true"/>
          <p:nvPr/>
        </p:nvSpPr>
        <p:spPr>
          <a:xfrm rot="0">
            <a:off x="1028700" y="2669802"/>
            <a:ext cx="14132663" cy="958533"/>
          </a:xfrm>
          <a:prstGeom prst="rect">
            <a:avLst/>
          </a:prstGeom>
        </p:spPr>
        <p:txBody>
          <a:bodyPr anchor="t" rtlCol="false" tIns="0" lIns="0" bIns="0" rIns="0">
            <a:spAutoFit/>
          </a:bodyPr>
          <a:lstStyle/>
          <a:p>
            <a:pPr algn="l" marL="1122679" indent="-561340" lvl="1">
              <a:lnSpc>
                <a:spcPts val="7279"/>
              </a:lnSpc>
              <a:buFont typeface="Arial"/>
              <a:buChar char="•"/>
            </a:pPr>
            <a:r>
              <a:rPr lang="en-US" sz="5199">
                <a:solidFill>
                  <a:srgbClr val="223022"/>
                </a:solidFill>
                <a:latin typeface="Klein"/>
                <a:ea typeface="Klein"/>
                <a:cs typeface="Klein"/>
                <a:sym typeface="Klein"/>
              </a:rPr>
              <a:t>Memoria Unica</a:t>
            </a:r>
          </a:p>
        </p:txBody>
      </p:sp>
      <p:sp>
        <p:nvSpPr>
          <p:cNvPr name="TextBox 11" id="11"/>
          <p:cNvSpPr txBox="true"/>
          <p:nvPr/>
        </p:nvSpPr>
        <p:spPr>
          <a:xfrm rot="0">
            <a:off x="1028700" y="3908814"/>
            <a:ext cx="7330358" cy="2331920"/>
          </a:xfrm>
          <a:prstGeom prst="rect">
            <a:avLst/>
          </a:prstGeom>
        </p:spPr>
        <p:txBody>
          <a:bodyPr anchor="t" rtlCol="false" tIns="0" lIns="0" bIns="0" rIns="0">
            <a:spAutoFit/>
          </a:bodyPr>
          <a:lstStyle/>
          <a:p>
            <a:pPr algn="just">
              <a:lnSpc>
                <a:spcPts val="3698"/>
              </a:lnSpc>
            </a:pPr>
            <a:r>
              <a:rPr lang="en-US" sz="2641">
                <a:solidFill>
                  <a:srgbClr val="223022"/>
                </a:solidFill>
                <a:latin typeface="Klein"/>
                <a:ea typeface="Klein"/>
                <a:cs typeface="Klein"/>
                <a:sym typeface="Klein"/>
              </a:rPr>
              <a:t>Tanto los datos como las instrucciones se almacenan en la misma memoria. Esto permite que el procesador acceda a ambos tipos de información en un mismo espacio, simplificando el diseño del sistema.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true" flipV="false" rot="8722272">
            <a:off x="15493190" y="-645632"/>
            <a:ext cx="3532220" cy="5250597"/>
          </a:xfrm>
          <a:custGeom>
            <a:avLst/>
            <a:gdLst/>
            <a:ahLst/>
            <a:cxnLst/>
            <a:rect r="r" b="b" t="t" l="l"/>
            <a:pathLst>
              <a:path h="5250597" w="3532220">
                <a:moveTo>
                  <a:pt x="3532220" y="0"/>
                </a:moveTo>
                <a:lnTo>
                  <a:pt x="0" y="0"/>
                </a:lnTo>
                <a:lnTo>
                  <a:pt x="0" y="5250596"/>
                </a:lnTo>
                <a:lnTo>
                  <a:pt x="3532220" y="5250596"/>
                </a:lnTo>
                <a:lnTo>
                  <a:pt x="353222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0">
            <a:off x="16550780" y="8562451"/>
            <a:ext cx="3056701" cy="5125565"/>
          </a:xfrm>
          <a:custGeom>
            <a:avLst/>
            <a:gdLst/>
            <a:ahLst/>
            <a:cxnLst/>
            <a:rect r="r" b="b" t="t" l="l"/>
            <a:pathLst>
              <a:path h="5125565" w="3056701">
                <a:moveTo>
                  <a:pt x="3056701" y="0"/>
                </a:moveTo>
                <a:lnTo>
                  <a:pt x="0" y="0"/>
                </a:lnTo>
                <a:lnTo>
                  <a:pt x="0" y="5125565"/>
                </a:lnTo>
                <a:lnTo>
                  <a:pt x="3056701" y="5125565"/>
                </a:lnTo>
                <a:lnTo>
                  <a:pt x="3056701"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10669215">
            <a:off x="187582" y="469598"/>
            <a:ext cx="10454684" cy="10062633"/>
          </a:xfrm>
          <a:custGeom>
            <a:avLst/>
            <a:gdLst/>
            <a:ahLst/>
            <a:cxnLst/>
            <a:rect r="r" b="b" t="t" l="l"/>
            <a:pathLst>
              <a:path h="10062633" w="10454684">
                <a:moveTo>
                  <a:pt x="0" y="0"/>
                </a:moveTo>
                <a:lnTo>
                  <a:pt x="10454684" y="0"/>
                </a:lnTo>
                <a:lnTo>
                  <a:pt x="10454684" y="10062633"/>
                </a:lnTo>
                <a:lnTo>
                  <a:pt x="0" y="10062633"/>
                </a:lnTo>
                <a:lnTo>
                  <a:pt x="0" y="0"/>
                </a:lnTo>
                <a:close/>
              </a:path>
            </a:pathLst>
          </a:custGeom>
          <a:blipFill>
            <a:blip r:embed="rId7"/>
            <a:stretch>
              <a:fillRect l="0" t="0" r="0" b="0"/>
            </a:stretch>
          </a:blipFill>
        </p:spPr>
      </p:sp>
      <p:sp>
        <p:nvSpPr>
          <p:cNvPr name="Freeform 6" id="6"/>
          <p:cNvSpPr/>
          <p:nvPr/>
        </p:nvSpPr>
        <p:spPr>
          <a:xfrm flipH="true" flipV="false" rot="0">
            <a:off x="15821638" y="3987441"/>
            <a:ext cx="5863057" cy="4114800"/>
          </a:xfrm>
          <a:custGeom>
            <a:avLst/>
            <a:gdLst/>
            <a:ahLst/>
            <a:cxnLst/>
            <a:rect r="r" b="b" t="t" l="l"/>
            <a:pathLst>
              <a:path h="4114800" w="5863057">
                <a:moveTo>
                  <a:pt x="5863057" y="0"/>
                </a:moveTo>
                <a:lnTo>
                  <a:pt x="0" y="0"/>
                </a:lnTo>
                <a:lnTo>
                  <a:pt x="0" y="4114800"/>
                </a:lnTo>
                <a:lnTo>
                  <a:pt x="5863057" y="4114800"/>
                </a:lnTo>
                <a:lnTo>
                  <a:pt x="5863057"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0555528" y="2151933"/>
            <a:ext cx="6259797" cy="7785817"/>
          </a:xfrm>
          <a:custGeom>
            <a:avLst/>
            <a:gdLst/>
            <a:ahLst/>
            <a:cxnLst/>
            <a:rect r="r" b="b" t="t" l="l"/>
            <a:pathLst>
              <a:path h="7785817" w="6259797">
                <a:moveTo>
                  <a:pt x="0" y="0"/>
                </a:moveTo>
                <a:lnTo>
                  <a:pt x="6259796" y="0"/>
                </a:lnTo>
                <a:lnTo>
                  <a:pt x="6259796" y="7785817"/>
                </a:lnTo>
                <a:lnTo>
                  <a:pt x="0" y="7785817"/>
                </a:lnTo>
                <a:lnTo>
                  <a:pt x="0" y="0"/>
                </a:lnTo>
                <a:close/>
              </a:path>
            </a:pathLst>
          </a:custGeom>
          <a:blipFill>
            <a:blip r:embed="rId10"/>
            <a:stretch>
              <a:fillRect l="0" t="0" r="0" b="0"/>
            </a:stretch>
          </a:blipFill>
        </p:spPr>
      </p:sp>
      <p:sp>
        <p:nvSpPr>
          <p:cNvPr name="TextBox 8" id="8"/>
          <p:cNvSpPr txBox="true"/>
          <p:nvPr/>
        </p:nvSpPr>
        <p:spPr>
          <a:xfrm rot="0">
            <a:off x="1028700" y="885825"/>
            <a:ext cx="15268665" cy="1236345"/>
          </a:xfrm>
          <a:prstGeom prst="rect">
            <a:avLst/>
          </a:prstGeom>
        </p:spPr>
        <p:txBody>
          <a:bodyPr anchor="t" rtlCol="false" tIns="0" lIns="0" bIns="0" rIns="0">
            <a:spAutoFit/>
          </a:bodyPr>
          <a:lstStyle/>
          <a:p>
            <a:pPr algn="l">
              <a:lnSpc>
                <a:spcPts val="10080"/>
              </a:lnSpc>
            </a:pPr>
            <a:r>
              <a:rPr lang="en-US" sz="7200">
                <a:solidFill>
                  <a:srgbClr val="3D593D"/>
                </a:solidFill>
                <a:latin typeface="Lazydog"/>
                <a:ea typeface="Lazydog"/>
                <a:cs typeface="Lazydog"/>
                <a:sym typeface="Lazydog"/>
              </a:rPr>
              <a:t>cARACTERISTICAS Importantes:</a:t>
            </a:r>
          </a:p>
        </p:txBody>
      </p:sp>
      <p:sp>
        <p:nvSpPr>
          <p:cNvPr name="TextBox 9" id="9"/>
          <p:cNvSpPr txBox="true"/>
          <p:nvPr/>
        </p:nvSpPr>
        <p:spPr>
          <a:xfrm rot="0">
            <a:off x="181547" y="2455433"/>
            <a:ext cx="14132663" cy="958533"/>
          </a:xfrm>
          <a:prstGeom prst="rect">
            <a:avLst/>
          </a:prstGeom>
        </p:spPr>
        <p:txBody>
          <a:bodyPr anchor="t" rtlCol="false" tIns="0" lIns="0" bIns="0" rIns="0">
            <a:spAutoFit/>
          </a:bodyPr>
          <a:lstStyle/>
          <a:p>
            <a:pPr algn="l" marL="1122679" indent="-561340" lvl="1">
              <a:lnSpc>
                <a:spcPts val="7279"/>
              </a:lnSpc>
              <a:buFont typeface="Arial"/>
              <a:buChar char="•"/>
            </a:pPr>
            <a:r>
              <a:rPr lang="en-US" sz="5199">
                <a:solidFill>
                  <a:srgbClr val="223022"/>
                </a:solidFill>
                <a:latin typeface="Klein"/>
                <a:ea typeface="Klein"/>
                <a:cs typeface="Klein"/>
                <a:sym typeface="Klein"/>
              </a:rPr>
              <a:t>Ejecucion Secuencial</a:t>
            </a:r>
          </a:p>
        </p:txBody>
      </p:sp>
      <p:sp>
        <p:nvSpPr>
          <p:cNvPr name="TextBox 10" id="10"/>
          <p:cNvSpPr txBox="true"/>
          <p:nvPr/>
        </p:nvSpPr>
        <p:spPr>
          <a:xfrm rot="0">
            <a:off x="1028700" y="3775916"/>
            <a:ext cx="8471806" cy="2163880"/>
          </a:xfrm>
          <a:prstGeom prst="rect">
            <a:avLst/>
          </a:prstGeom>
        </p:spPr>
        <p:txBody>
          <a:bodyPr anchor="t" rtlCol="false" tIns="0" lIns="0" bIns="0" rIns="0">
            <a:spAutoFit/>
          </a:bodyPr>
          <a:lstStyle/>
          <a:p>
            <a:pPr algn="just">
              <a:lnSpc>
                <a:spcPts val="4274"/>
              </a:lnSpc>
            </a:pPr>
            <a:r>
              <a:rPr lang="en-US" sz="3053">
                <a:solidFill>
                  <a:srgbClr val="223022"/>
                </a:solidFill>
                <a:latin typeface="Klein"/>
                <a:ea typeface="Klein"/>
                <a:cs typeface="Klein"/>
                <a:sym typeface="Klein"/>
              </a:rPr>
              <a:t>Las instrucciones se ejecutan de manera secuencial (una tras otra), lo cual permite un flujo continuo y ordenado de operaciones.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true" flipV="false" rot="8722272">
            <a:off x="15493190" y="-645632"/>
            <a:ext cx="3532220" cy="5250597"/>
          </a:xfrm>
          <a:custGeom>
            <a:avLst/>
            <a:gdLst/>
            <a:ahLst/>
            <a:cxnLst/>
            <a:rect r="r" b="b" t="t" l="l"/>
            <a:pathLst>
              <a:path h="5250597" w="3532220">
                <a:moveTo>
                  <a:pt x="3532220" y="0"/>
                </a:moveTo>
                <a:lnTo>
                  <a:pt x="0" y="0"/>
                </a:lnTo>
                <a:lnTo>
                  <a:pt x="0" y="5250596"/>
                </a:lnTo>
                <a:lnTo>
                  <a:pt x="3532220" y="5250596"/>
                </a:lnTo>
                <a:lnTo>
                  <a:pt x="353222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0">
            <a:off x="16550780" y="8562451"/>
            <a:ext cx="3056701" cy="5125565"/>
          </a:xfrm>
          <a:custGeom>
            <a:avLst/>
            <a:gdLst/>
            <a:ahLst/>
            <a:cxnLst/>
            <a:rect r="r" b="b" t="t" l="l"/>
            <a:pathLst>
              <a:path h="5125565" w="3056701">
                <a:moveTo>
                  <a:pt x="3056701" y="0"/>
                </a:moveTo>
                <a:lnTo>
                  <a:pt x="0" y="0"/>
                </a:lnTo>
                <a:lnTo>
                  <a:pt x="0" y="5125565"/>
                </a:lnTo>
                <a:lnTo>
                  <a:pt x="3056701" y="5125565"/>
                </a:lnTo>
                <a:lnTo>
                  <a:pt x="3056701"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10669215">
            <a:off x="187582" y="469598"/>
            <a:ext cx="10454684" cy="10062633"/>
          </a:xfrm>
          <a:custGeom>
            <a:avLst/>
            <a:gdLst/>
            <a:ahLst/>
            <a:cxnLst/>
            <a:rect r="r" b="b" t="t" l="l"/>
            <a:pathLst>
              <a:path h="10062633" w="10454684">
                <a:moveTo>
                  <a:pt x="0" y="0"/>
                </a:moveTo>
                <a:lnTo>
                  <a:pt x="10454684" y="0"/>
                </a:lnTo>
                <a:lnTo>
                  <a:pt x="10454684" y="10062633"/>
                </a:lnTo>
                <a:lnTo>
                  <a:pt x="0" y="10062633"/>
                </a:lnTo>
                <a:lnTo>
                  <a:pt x="0" y="0"/>
                </a:lnTo>
                <a:close/>
              </a:path>
            </a:pathLst>
          </a:custGeom>
          <a:blipFill>
            <a:blip r:embed="rId7"/>
            <a:stretch>
              <a:fillRect l="0" t="0" r="0" b="0"/>
            </a:stretch>
          </a:blipFill>
        </p:spPr>
      </p:sp>
      <p:sp>
        <p:nvSpPr>
          <p:cNvPr name="Freeform 6" id="6"/>
          <p:cNvSpPr/>
          <p:nvPr/>
        </p:nvSpPr>
        <p:spPr>
          <a:xfrm flipH="true" flipV="false" rot="0">
            <a:off x="15821638" y="3987441"/>
            <a:ext cx="5863057" cy="4114800"/>
          </a:xfrm>
          <a:custGeom>
            <a:avLst/>
            <a:gdLst/>
            <a:ahLst/>
            <a:cxnLst/>
            <a:rect r="r" b="b" t="t" l="l"/>
            <a:pathLst>
              <a:path h="4114800" w="5863057">
                <a:moveTo>
                  <a:pt x="5863057" y="0"/>
                </a:moveTo>
                <a:lnTo>
                  <a:pt x="0" y="0"/>
                </a:lnTo>
                <a:lnTo>
                  <a:pt x="0" y="4114800"/>
                </a:lnTo>
                <a:lnTo>
                  <a:pt x="5863057" y="4114800"/>
                </a:lnTo>
                <a:lnTo>
                  <a:pt x="5863057"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9319963" y="5699389"/>
            <a:ext cx="8968037" cy="4510709"/>
          </a:xfrm>
          <a:custGeom>
            <a:avLst/>
            <a:gdLst/>
            <a:ahLst/>
            <a:cxnLst/>
            <a:rect r="r" b="b" t="t" l="l"/>
            <a:pathLst>
              <a:path h="4510709" w="8968037">
                <a:moveTo>
                  <a:pt x="0" y="0"/>
                </a:moveTo>
                <a:lnTo>
                  <a:pt x="8968037" y="0"/>
                </a:lnTo>
                <a:lnTo>
                  <a:pt x="8968037" y="4510710"/>
                </a:lnTo>
                <a:lnTo>
                  <a:pt x="0" y="4510710"/>
                </a:lnTo>
                <a:lnTo>
                  <a:pt x="0" y="0"/>
                </a:lnTo>
                <a:close/>
              </a:path>
            </a:pathLst>
          </a:custGeom>
          <a:blipFill>
            <a:blip r:embed="rId10"/>
            <a:stretch>
              <a:fillRect l="0" t="0" r="0" b="0"/>
            </a:stretch>
          </a:blipFill>
        </p:spPr>
      </p:sp>
      <p:sp>
        <p:nvSpPr>
          <p:cNvPr name="TextBox 8" id="8"/>
          <p:cNvSpPr txBox="true"/>
          <p:nvPr/>
        </p:nvSpPr>
        <p:spPr>
          <a:xfrm rot="0">
            <a:off x="1028700" y="885825"/>
            <a:ext cx="15268665" cy="1236345"/>
          </a:xfrm>
          <a:prstGeom prst="rect">
            <a:avLst/>
          </a:prstGeom>
        </p:spPr>
        <p:txBody>
          <a:bodyPr anchor="t" rtlCol="false" tIns="0" lIns="0" bIns="0" rIns="0">
            <a:spAutoFit/>
          </a:bodyPr>
          <a:lstStyle/>
          <a:p>
            <a:pPr algn="l">
              <a:lnSpc>
                <a:spcPts val="10080"/>
              </a:lnSpc>
            </a:pPr>
            <a:r>
              <a:rPr lang="en-US" sz="7200">
                <a:solidFill>
                  <a:srgbClr val="3D593D"/>
                </a:solidFill>
                <a:latin typeface="Lazydog"/>
                <a:ea typeface="Lazydog"/>
                <a:cs typeface="Lazydog"/>
                <a:sym typeface="Lazydog"/>
              </a:rPr>
              <a:t>cARACTERISTICAS Importantes:</a:t>
            </a:r>
          </a:p>
        </p:txBody>
      </p:sp>
      <p:sp>
        <p:nvSpPr>
          <p:cNvPr name="TextBox 9" id="9"/>
          <p:cNvSpPr txBox="true"/>
          <p:nvPr/>
        </p:nvSpPr>
        <p:spPr>
          <a:xfrm rot="0">
            <a:off x="1028700" y="2394585"/>
            <a:ext cx="14132663" cy="958533"/>
          </a:xfrm>
          <a:prstGeom prst="rect">
            <a:avLst/>
          </a:prstGeom>
        </p:spPr>
        <p:txBody>
          <a:bodyPr anchor="t" rtlCol="false" tIns="0" lIns="0" bIns="0" rIns="0">
            <a:spAutoFit/>
          </a:bodyPr>
          <a:lstStyle/>
          <a:p>
            <a:pPr algn="l" marL="1122679" indent="-561340" lvl="1">
              <a:lnSpc>
                <a:spcPts val="7279"/>
              </a:lnSpc>
              <a:buFont typeface="Arial"/>
              <a:buChar char="•"/>
            </a:pPr>
            <a:r>
              <a:rPr lang="en-US" sz="5199">
                <a:solidFill>
                  <a:srgbClr val="223022"/>
                </a:solidFill>
                <a:latin typeface="Klein"/>
                <a:ea typeface="Klein"/>
                <a:cs typeface="Klein"/>
                <a:sym typeface="Klein"/>
              </a:rPr>
              <a:t>Ciclo De Instruccion</a:t>
            </a:r>
          </a:p>
        </p:txBody>
      </p:sp>
      <p:sp>
        <p:nvSpPr>
          <p:cNvPr name="TextBox 10" id="10"/>
          <p:cNvSpPr txBox="true"/>
          <p:nvPr/>
        </p:nvSpPr>
        <p:spPr>
          <a:xfrm rot="0">
            <a:off x="1332675" y="3554142"/>
            <a:ext cx="7987288" cy="2034956"/>
          </a:xfrm>
          <a:prstGeom prst="rect">
            <a:avLst/>
          </a:prstGeom>
        </p:spPr>
        <p:txBody>
          <a:bodyPr anchor="t" rtlCol="false" tIns="0" lIns="0" bIns="0" rIns="0">
            <a:spAutoFit/>
          </a:bodyPr>
          <a:lstStyle/>
          <a:p>
            <a:pPr algn="just">
              <a:lnSpc>
                <a:spcPts val="4029"/>
              </a:lnSpc>
            </a:pPr>
            <a:r>
              <a:rPr lang="en-US" sz="2878">
                <a:solidFill>
                  <a:srgbClr val="223022"/>
                </a:solidFill>
                <a:latin typeface="Klein"/>
                <a:ea typeface="Klein"/>
                <a:cs typeface="Klein"/>
                <a:sym typeface="Klein"/>
              </a:rPr>
              <a:t>La operación del sistema sigue un ciclo básico de ejecución que consta de las etapas de fetch (obtención), decode (decodificación) y execute (ejecución).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true" flipV="false" rot="8722272">
            <a:off x="15493190" y="-645632"/>
            <a:ext cx="3532220" cy="5250597"/>
          </a:xfrm>
          <a:custGeom>
            <a:avLst/>
            <a:gdLst/>
            <a:ahLst/>
            <a:cxnLst/>
            <a:rect r="r" b="b" t="t" l="l"/>
            <a:pathLst>
              <a:path h="5250597" w="3532220">
                <a:moveTo>
                  <a:pt x="3532220" y="0"/>
                </a:moveTo>
                <a:lnTo>
                  <a:pt x="0" y="0"/>
                </a:lnTo>
                <a:lnTo>
                  <a:pt x="0" y="5250596"/>
                </a:lnTo>
                <a:lnTo>
                  <a:pt x="3532220" y="5250596"/>
                </a:lnTo>
                <a:lnTo>
                  <a:pt x="353222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0">
            <a:off x="16550780" y="8562451"/>
            <a:ext cx="3056701" cy="5125565"/>
          </a:xfrm>
          <a:custGeom>
            <a:avLst/>
            <a:gdLst/>
            <a:ahLst/>
            <a:cxnLst/>
            <a:rect r="r" b="b" t="t" l="l"/>
            <a:pathLst>
              <a:path h="5125565" w="3056701">
                <a:moveTo>
                  <a:pt x="3056701" y="0"/>
                </a:moveTo>
                <a:lnTo>
                  <a:pt x="0" y="0"/>
                </a:lnTo>
                <a:lnTo>
                  <a:pt x="0" y="5125565"/>
                </a:lnTo>
                <a:lnTo>
                  <a:pt x="3056701" y="5125565"/>
                </a:lnTo>
                <a:lnTo>
                  <a:pt x="3056701"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10669215">
            <a:off x="187582" y="469598"/>
            <a:ext cx="10454684" cy="10062633"/>
          </a:xfrm>
          <a:custGeom>
            <a:avLst/>
            <a:gdLst/>
            <a:ahLst/>
            <a:cxnLst/>
            <a:rect r="r" b="b" t="t" l="l"/>
            <a:pathLst>
              <a:path h="10062633" w="10454684">
                <a:moveTo>
                  <a:pt x="0" y="0"/>
                </a:moveTo>
                <a:lnTo>
                  <a:pt x="10454684" y="0"/>
                </a:lnTo>
                <a:lnTo>
                  <a:pt x="10454684" y="10062633"/>
                </a:lnTo>
                <a:lnTo>
                  <a:pt x="0" y="10062633"/>
                </a:lnTo>
                <a:lnTo>
                  <a:pt x="0" y="0"/>
                </a:lnTo>
                <a:close/>
              </a:path>
            </a:pathLst>
          </a:custGeom>
          <a:blipFill>
            <a:blip r:embed="rId7"/>
            <a:stretch>
              <a:fillRect l="0" t="0" r="0" b="0"/>
            </a:stretch>
          </a:blipFill>
        </p:spPr>
      </p:sp>
      <p:sp>
        <p:nvSpPr>
          <p:cNvPr name="Freeform 6" id="6"/>
          <p:cNvSpPr/>
          <p:nvPr/>
        </p:nvSpPr>
        <p:spPr>
          <a:xfrm flipH="true" flipV="false" rot="0">
            <a:off x="15821638" y="3987441"/>
            <a:ext cx="5863057" cy="4114800"/>
          </a:xfrm>
          <a:custGeom>
            <a:avLst/>
            <a:gdLst/>
            <a:ahLst/>
            <a:cxnLst/>
            <a:rect r="r" b="b" t="t" l="l"/>
            <a:pathLst>
              <a:path h="4114800" w="5863057">
                <a:moveTo>
                  <a:pt x="5863057" y="0"/>
                </a:moveTo>
                <a:lnTo>
                  <a:pt x="0" y="0"/>
                </a:lnTo>
                <a:lnTo>
                  <a:pt x="0" y="4114800"/>
                </a:lnTo>
                <a:lnTo>
                  <a:pt x="5863057" y="4114800"/>
                </a:lnTo>
                <a:lnTo>
                  <a:pt x="5863057"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989571" y="3245612"/>
            <a:ext cx="9128374" cy="5140819"/>
          </a:xfrm>
          <a:custGeom>
            <a:avLst/>
            <a:gdLst/>
            <a:ahLst/>
            <a:cxnLst/>
            <a:rect r="r" b="b" t="t" l="l"/>
            <a:pathLst>
              <a:path h="5140819" w="9128374">
                <a:moveTo>
                  <a:pt x="0" y="0"/>
                </a:moveTo>
                <a:lnTo>
                  <a:pt x="9128375" y="0"/>
                </a:lnTo>
                <a:lnTo>
                  <a:pt x="9128375" y="5140819"/>
                </a:lnTo>
                <a:lnTo>
                  <a:pt x="0" y="5140819"/>
                </a:lnTo>
                <a:lnTo>
                  <a:pt x="0" y="0"/>
                </a:lnTo>
                <a:close/>
              </a:path>
            </a:pathLst>
          </a:custGeom>
          <a:blipFill>
            <a:blip r:embed="rId10"/>
            <a:stretch>
              <a:fillRect l="0" t="0" r="0" b="0"/>
            </a:stretch>
          </a:blipFill>
        </p:spPr>
      </p:sp>
      <p:sp>
        <p:nvSpPr>
          <p:cNvPr name="TextBox 8" id="8"/>
          <p:cNvSpPr txBox="true"/>
          <p:nvPr/>
        </p:nvSpPr>
        <p:spPr>
          <a:xfrm rot="0">
            <a:off x="1028700" y="885825"/>
            <a:ext cx="15268665" cy="1236345"/>
          </a:xfrm>
          <a:prstGeom prst="rect">
            <a:avLst/>
          </a:prstGeom>
        </p:spPr>
        <p:txBody>
          <a:bodyPr anchor="t" rtlCol="false" tIns="0" lIns="0" bIns="0" rIns="0">
            <a:spAutoFit/>
          </a:bodyPr>
          <a:lstStyle/>
          <a:p>
            <a:pPr algn="l">
              <a:lnSpc>
                <a:spcPts val="10080"/>
              </a:lnSpc>
            </a:pPr>
            <a:r>
              <a:rPr lang="en-US" sz="7200">
                <a:solidFill>
                  <a:srgbClr val="3D593D"/>
                </a:solidFill>
                <a:latin typeface="Lazydog"/>
                <a:ea typeface="Lazydog"/>
                <a:cs typeface="Lazydog"/>
                <a:sym typeface="Lazydog"/>
              </a:rPr>
              <a:t>cARACTERISTICAS Importantes:</a:t>
            </a:r>
          </a:p>
        </p:txBody>
      </p:sp>
      <p:sp>
        <p:nvSpPr>
          <p:cNvPr name="TextBox 9" id="9"/>
          <p:cNvSpPr txBox="true"/>
          <p:nvPr/>
        </p:nvSpPr>
        <p:spPr>
          <a:xfrm rot="0">
            <a:off x="1028700" y="2287079"/>
            <a:ext cx="14132663" cy="958533"/>
          </a:xfrm>
          <a:prstGeom prst="rect">
            <a:avLst/>
          </a:prstGeom>
        </p:spPr>
        <p:txBody>
          <a:bodyPr anchor="t" rtlCol="false" tIns="0" lIns="0" bIns="0" rIns="0">
            <a:spAutoFit/>
          </a:bodyPr>
          <a:lstStyle/>
          <a:p>
            <a:pPr algn="l" marL="1122679" indent="-561340" lvl="1">
              <a:lnSpc>
                <a:spcPts val="7279"/>
              </a:lnSpc>
              <a:buFont typeface="Arial"/>
              <a:buChar char="•"/>
            </a:pPr>
            <a:r>
              <a:rPr lang="en-US" sz="5199">
                <a:solidFill>
                  <a:srgbClr val="223022"/>
                </a:solidFill>
                <a:latin typeface="Klein"/>
                <a:ea typeface="Klein"/>
                <a:cs typeface="Klein"/>
                <a:sym typeface="Klein"/>
              </a:rPr>
              <a:t>Cola De Cuello De Botella</a:t>
            </a:r>
          </a:p>
        </p:txBody>
      </p:sp>
      <p:sp>
        <p:nvSpPr>
          <p:cNvPr name="TextBox 10" id="10"/>
          <p:cNvSpPr txBox="true"/>
          <p:nvPr/>
        </p:nvSpPr>
        <p:spPr>
          <a:xfrm rot="0">
            <a:off x="10700329" y="5076825"/>
            <a:ext cx="7227762" cy="4237567"/>
          </a:xfrm>
          <a:prstGeom prst="rect">
            <a:avLst/>
          </a:prstGeom>
        </p:spPr>
        <p:txBody>
          <a:bodyPr anchor="t" rtlCol="false" tIns="0" lIns="0" bIns="0" rIns="0">
            <a:spAutoFit/>
          </a:bodyPr>
          <a:lstStyle/>
          <a:p>
            <a:pPr algn="just">
              <a:lnSpc>
                <a:spcPts val="4191"/>
              </a:lnSpc>
            </a:pPr>
            <a:r>
              <a:rPr lang="en-US" sz="2994">
                <a:solidFill>
                  <a:srgbClr val="223022"/>
                </a:solidFill>
                <a:latin typeface="Klein"/>
                <a:ea typeface="Klein"/>
                <a:cs typeface="Klein"/>
                <a:sym typeface="Klein"/>
              </a:rPr>
              <a:t>La arquitectura presenta un "cuello de botella" (llamado Von Neumann bottleneck) debido a que el bus de datos es compartido para el transporte de datos e instrucciones. Esto limita el rendimiento, ya que el procesador debe esperar a que la información esté disponible.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true" flipV="false" rot="8722272">
            <a:off x="15493190" y="-645632"/>
            <a:ext cx="3532220" cy="5250597"/>
          </a:xfrm>
          <a:custGeom>
            <a:avLst/>
            <a:gdLst/>
            <a:ahLst/>
            <a:cxnLst/>
            <a:rect r="r" b="b" t="t" l="l"/>
            <a:pathLst>
              <a:path h="5250597" w="3532220">
                <a:moveTo>
                  <a:pt x="3532220" y="0"/>
                </a:moveTo>
                <a:lnTo>
                  <a:pt x="0" y="0"/>
                </a:lnTo>
                <a:lnTo>
                  <a:pt x="0" y="5250596"/>
                </a:lnTo>
                <a:lnTo>
                  <a:pt x="3532220" y="5250596"/>
                </a:lnTo>
                <a:lnTo>
                  <a:pt x="353222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0">
            <a:off x="16550780" y="8562451"/>
            <a:ext cx="3056701" cy="5125565"/>
          </a:xfrm>
          <a:custGeom>
            <a:avLst/>
            <a:gdLst/>
            <a:ahLst/>
            <a:cxnLst/>
            <a:rect r="r" b="b" t="t" l="l"/>
            <a:pathLst>
              <a:path h="5125565" w="3056701">
                <a:moveTo>
                  <a:pt x="3056701" y="0"/>
                </a:moveTo>
                <a:lnTo>
                  <a:pt x="0" y="0"/>
                </a:lnTo>
                <a:lnTo>
                  <a:pt x="0" y="5125565"/>
                </a:lnTo>
                <a:lnTo>
                  <a:pt x="3056701" y="5125565"/>
                </a:lnTo>
                <a:lnTo>
                  <a:pt x="3056701"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10669215">
            <a:off x="187582" y="469598"/>
            <a:ext cx="10454684" cy="10062633"/>
          </a:xfrm>
          <a:custGeom>
            <a:avLst/>
            <a:gdLst/>
            <a:ahLst/>
            <a:cxnLst/>
            <a:rect r="r" b="b" t="t" l="l"/>
            <a:pathLst>
              <a:path h="10062633" w="10454684">
                <a:moveTo>
                  <a:pt x="0" y="0"/>
                </a:moveTo>
                <a:lnTo>
                  <a:pt x="10454684" y="0"/>
                </a:lnTo>
                <a:lnTo>
                  <a:pt x="10454684" y="10062633"/>
                </a:lnTo>
                <a:lnTo>
                  <a:pt x="0" y="10062633"/>
                </a:lnTo>
                <a:lnTo>
                  <a:pt x="0" y="0"/>
                </a:lnTo>
                <a:close/>
              </a:path>
            </a:pathLst>
          </a:custGeom>
          <a:blipFill>
            <a:blip r:embed="rId7"/>
            <a:stretch>
              <a:fillRect l="0" t="0" r="0" b="0"/>
            </a:stretch>
          </a:blipFill>
        </p:spPr>
      </p:sp>
      <p:sp>
        <p:nvSpPr>
          <p:cNvPr name="TextBox 6" id="6"/>
          <p:cNvSpPr txBox="true"/>
          <p:nvPr/>
        </p:nvSpPr>
        <p:spPr>
          <a:xfrm rot="0">
            <a:off x="1028700" y="885825"/>
            <a:ext cx="15268665" cy="1236345"/>
          </a:xfrm>
          <a:prstGeom prst="rect">
            <a:avLst/>
          </a:prstGeom>
        </p:spPr>
        <p:txBody>
          <a:bodyPr anchor="t" rtlCol="false" tIns="0" lIns="0" bIns="0" rIns="0">
            <a:spAutoFit/>
          </a:bodyPr>
          <a:lstStyle/>
          <a:p>
            <a:pPr algn="l">
              <a:lnSpc>
                <a:spcPts val="10080"/>
              </a:lnSpc>
            </a:pPr>
            <a:r>
              <a:rPr lang="en-US" sz="7200">
                <a:solidFill>
                  <a:srgbClr val="3D593D"/>
                </a:solidFill>
                <a:latin typeface="Lazydog"/>
                <a:ea typeface="Lazydog"/>
                <a:cs typeface="Lazydog"/>
                <a:sym typeface="Lazydog"/>
              </a:rPr>
              <a:t>cARACTERISTICAS Importantes:</a:t>
            </a:r>
          </a:p>
        </p:txBody>
      </p:sp>
      <p:sp>
        <p:nvSpPr>
          <p:cNvPr name="Freeform 7" id="7"/>
          <p:cNvSpPr/>
          <p:nvPr/>
        </p:nvSpPr>
        <p:spPr>
          <a:xfrm flipH="true" flipV="false" rot="0">
            <a:off x="15821638" y="3987441"/>
            <a:ext cx="5863057" cy="4114800"/>
          </a:xfrm>
          <a:custGeom>
            <a:avLst/>
            <a:gdLst/>
            <a:ahLst/>
            <a:cxnLst/>
            <a:rect r="r" b="b" t="t" l="l"/>
            <a:pathLst>
              <a:path h="4114800" w="5863057">
                <a:moveTo>
                  <a:pt x="5863057" y="0"/>
                </a:moveTo>
                <a:lnTo>
                  <a:pt x="0" y="0"/>
                </a:lnTo>
                <a:lnTo>
                  <a:pt x="0" y="4114800"/>
                </a:lnTo>
                <a:lnTo>
                  <a:pt x="5863057" y="4114800"/>
                </a:lnTo>
                <a:lnTo>
                  <a:pt x="5863057"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028700" y="2334641"/>
            <a:ext cx="14132663" cy="958533"/>
          </a:xfrm>
          <a:prstGeom prst="rect">
            <a:avLst/>
          </a:prstGeom>
        </p:spPr>
        <p:txBody>
          <a:bodyPr anchor="t" rtlCol="false" tIns="0" lIns="0" bIns="0" rIns="0">
            <a:spAutoFit/>
          </a:bodyPr>
          <a:lstStyle/>
          <a:p>
            <a:pPr algn="l" marL="1122679" indent="-561340" lvl="1">
              <a:lnSpc>
                <a:spcPts val="7279"/>
              </a:lnSpc>
              <a:buFont typeface="Arial"/>
              <a:buChar char="•"/>
            </a:pPr>
            <a:r>
              <a:rPr lang="en-US" sz="5199">
                <a:solidFill>
                  <a:srgbClr val="223022"/>
                </a:solidFill>
                <a:latin typeface="Klein"/>
                <a:ea typeface="Klein"/>
                <a:cs typeface="Klein"/>
                <a:sym typeface="Klein"/>
              </a:rPr>
              <a:t>Unidad De Control Centralizada</a:t>
            </a:r>
          </a:p>
        </p:txBody>
      </p:sp>
      <p:sp>
        <p:nvSpPr>
          <p:cNvPr name="Freeform 9" id="9"/>
          <p:cNvSpPr/>
          <p:nvPr/>
        </p:nvSpPr>
        <p:spPr>
          <a:xfrm flipH="false" flipV="false" rot="0">
            <a:off x="8948019" y="3607498"/>
            <a:ext cx="9339981" cy="6679502"/>
          </a:xfrm>
          <a:custGeom>
            <a:avLst/>
            <a:gdLst/>
            <a:ahLst/>
            <a:cxnLst/>
            <a:rect r="r" b="b" t="t" l="l"/>
            <a:pathLst>
              <a:path h="6679502" w="9339981">
                <a:moveTo>
                  <a:pt x="0" y="0"/>
                </a:moveTo>
                <a:lnTo>
                  <a:pt x="9339981" y="0"/>
                </a:lnTo>
                <a:lnTo>
                  <a:pt x="9339981" y="6679502"/>
                </a:lnTo>
                <a:lnTo>
                  <a:pt x="0" y="6679502"/>
                </a:lnTo>
                <a:lnTo>
                  <a:pt x="0" y="0"/>
                </a:lnTo>
                <a:close/>
              </a:path>
            </a:pathLst>
          </a:custGeom>
          <a:blipFill>
            <a:blip r:embed="rId10"/>
            <a:stretch>
              <a:fillRect l="0" t="0" r="0" b="0"/>
            </a:stretch>
          </a:blipFill>
        </p:spPr>
      </p:sp>
      <p:sp>
        <p:nvSpPr>
          <p:cNvPr name="Freeform 10" id="10"/>
          <p:cNvSpPr/>
          <p:nvPr/>
        </p:nvSpPr>
        <p:spPr>
          <a:xfrm flipH="false" flipV="false" rot="0">
            <a:off x="12419553" y="4105558"/>
            <a:ext cx="2415962" cy="1357256"/>
          </a:xfrm>
          <a:custGeom>
            <a:avLst/>
            <a:gdLst/>
            <a:ahLst/>
            <a:cxnLst/>
            <a:rect r="r" b="b" t="t" l="l"/>
            <a:pathLst>
              <a:path h="1357256" w="2415962">
                <a:moveTo>
                  <a:pt x="0" y="0"/>
                </a:moveTo>
                <a:lnTo>
                  <a:pt x="2415963" y="0"/>
                </a:lnTo>
                <a:lnTo>
                  <a:pt x="2415963" y="1357256"/>
                </a:lnTo>
                <a:lnTo>
                  <a:pt x="0" y="1357256"/>
                </a:lnTo>
                <a:lnTo>
                  <a:pt x="0" y="0"/>
                </a:lnTo>
                <a:close/>
              </a:path>
            </a:pathLst>
          </a:custGeom>
          <a:blipFill>
            <a:blip r:embed="rId11"/>
            <a:stretch>
              <a:fillRect l="0" t="-25065" r="0" b="-3764"/>
            </a:stretch>
          </a:blipFill>
          <a:ln w="85725" cap="sq">
            <a:solidFill>
              <a:srgbClr val="FF3131"/>
            </a:solidFill>
            <a:prstDash val="solid"/>
            <a:miter/>
          </a:ln>
        </p:spPr>
      </p:sp>
      <p:sp>
        <p:nvSpPr>
          <p:cNvPr name="TextBox 11" id="11"/>
          <p:cNvSpPr txBox="true"/>
          <p:nvPr/>
        </p:nvSpPr>
        <p:spPr>
          <a:xfrm rot="0">
            <a:off x="2230104" y="3540823"/>
            <a:ext cx="8599743" cy="2185882"/>
          </a:xfrm>
          <a:prstGeom prst="rect">
            <a:avLst/>
          </a:prstGeom>
        </p:spPr>
        <p:txBody>
          <a:bodyPr anchor="t" rtlCol="false" tIns="0" lIns="0" bIns="0" rIns="0">
            <a:spAutoFit/>
          </a:bodyPr>
          <a:lstStyle/>
          <a:p>
            <a:pPr algn="just">
              <a:lnSpc>
                <a:spcPts val="4338"/>
              </a:lnSpc>
            </a:pPr>
            <a:r>
              <a:rPr lang="en-US" sz="3099">
                <a:solidFill>
                  <a:srgbClr val="223022"/>
                </a:solidFill>
                <a:latin typeface="Klein"/>
                <a:ea typeface="Klein"/>
                <a:cs typeface="Klein"/>
                <a:sym typeface="Klein"/>
              </a:rPr>
              <a:t>La computadora tiene una unidad de control que organiza la ejecución de instrucciones y gestiona el flujo de datos entre los componentes.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DAGVdQzdpgw</dc:identifier>
  <dcterms:modified xsi:type="dcterms:W3CDTF">2011-08-01T06:04:30Z</dcterms:modified>
  <cp:revision>1</cp:revision>
  <dc:title>Arquitectura Von Neumann</dc:title>
</cp:coreProperties>
</file>

<file path=docProps/thumbnail.jpeg>
</file>